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335" r:id="rId3"/>
    <p:sldId id="529" r:id="rId4"/>
    <p:sldId id="394" r:id="rId5"/>
    <p:sldId id="530" r:id="rId6"/>
    <p:sldId id="405" r:id="rId7"/>
    <p:sldId id="500" r:id="rId8"/>
    <p:sldId id="552" r:id="rId9"/>
    <p:sldId id="531" r:id="rId10"/>
    <p:sldId id="532" r:id="rId11"/>
    <p:sldId id="533" r:id="rId12"/>
    <p:sldId id="501" r:id="rId13"/>
    <p:sldId id="534" r:id="rId14"/>
    <p:sldId id="535" r:id="rId15"/>
    <p:sldId id="536" r:id="rId16"/>
    <p:sldId id="537" r:id="rId17"/>
    <p:sldId id="538" r:id="rId18"/>
    <p:sldId id="539" r:id="rId19"/>
    <p:sldId id="540" r:id="rId20"/>
    <p:sldId id="541" r:id="rId21"/>
    <p:sldId id="544" r:id="rId22"/>
    <p:sldId id="545" r:id="rId23"/>
    <p:sldId id="542" r:id="rId24"/>
    <p:sldId id="543" r:id="rId25"/>
    <p:sldId id="546" r:id="rId26"/>
    <p:sldId id="565" r:id="rId27"/>
    <p:sldId id="566" r:id="rId28"/>
    <p:sldId id="547" r:id="rId29"/>
    <p:sldId id="548" r:id="rId30"/>
    <p:sldId id="549" r:id="rId31"/>
    <p:sldId id="550" r:id="rId32"/>
    <p:sldId id="553" r:id="rId33"/>
    <p:sldId id="567" r:id="rId34"/>
    <p:sldId id="561" r:id="rId35"/>
    <p:sldId id="585" r:id="rId36"/>
    <p:sldId id="432" r:id="rId37"/>
    <p:sldId id="554" r:id="rId38"/>
    <p:sldId id="555" r:id="rId39"/>
    <p:sldId id="556" r:id="rId40"/>
    <p:sldId id="557" r:id="rId41"/>
    <p:sldId id="558" r:id="rId42"/>
    <p:sldId id="559" r:id="rId43"/>
    <p:sldId id="560" r:id="rId44"/>
    <p:sldId id="584" r:id="rId45"/>
    <p:sldId id="562" r:id="rId46"/>
    <p:sldId id="563" r:id="rId47"/>
    <p:sldId id="564" r:id="rId48"/>
    <p:sldId id="568" r:id="rId49"/>
    <p:sldId id="569" r:id="rId50"/>
    <p:sldId id="570" r:id="rId51"/>
    <p:sldId id="571" r:id="rId52"/>
    <p:sldId id="572" r:id="rId53"/>
    <p:sldId id="573" r:id="rId54"/>
    <p:sldId id="574" r:id="rId55"/>
    <p:sldId id="586" r:id="rId56"/>
    <p:sldId id="575" r:id="rId57"/>
    <p:sldId id="587" r:id="rId58"/>
    <p:sldId id="588" r:id="rId59"/>
    <p:sldId id="577" r:id="rId60"/>
    <p:sldId id="579" r:id="rId61"/>
    <p:sldId id="578" r:id="rId62"/>
    <p:sldId id="582" r:id="rId63"/>
    <p:sldId id="589" r:id="rId64"/>
    <p:sldId id="583" r:id="rId65"/>
    <p:sldId id="590" r:id="rId66"/>
    <p:sldId id="592" r:id="rId67"/>
    <p:sldId id="593" r:id="rId68"/>
    <p:sldId id="596" r:id="rId69"/>
    <p:sldId id="595" r:id="rId70"/>
    <p:sldId id="594" r:id="rId71"/>
    <p:sldId id="597" r:id="rId72"/>
    <p:sldId id="598" r:id="rId73"/>
    <p:sldId id="513" r:id="rId74"/>
    <p:sldId id="368" r:id="rId75"/>
    <p:sldId id="298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02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674A6-AE52-4650-90C3-47547F301181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A2AD9-3B6E-41EC-8D11-2E2F87A96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4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5619AD-4C03-4C97-B1A2-CEC03E50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C805F29-D415-42C3-A9CA-2D304409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994E670-4156-41CD-89CE-A16832DF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D43BAA7-6C17-41AB-B576-A8F6B40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3601941-1E16-4D93-9464-B3A4996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680E97-FE15-456F-9914-93B2CEA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D99309-EE30-47F9-BFC1-8A7F2CBF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E1241F-262E-4C89-86CA-4476D505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04502A-37F4-4655-BACE-3D86B021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61F5B60-F57C-4030-AD81-CB40AAD5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F699F60B-46A0-41F8-8EBB-1D757CCAE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7F35B8B-2908-4330-BCCA-0320689E4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6062A0E-6C8E-42C4-BC9C-69A10824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63B5D6-35EE-4CA6-B158-8AD1EB07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6B977AF-AD34-4503-A73C-54714D27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193A9A5-EE83-464B-A980-CC642A67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5DF075-CD7E-4249-B64F-F5F1A7AA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717C454-417C-496E-A895-41A7A2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DB8A788-936A-4D85-B9F1-0E2C04C5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8B0B214-8A1E-429C-925A-31480DA1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0E6A84-1542-46A5-86C8-B4733C54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CCBC647-E756-47EF-87C7-30C8FACD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A6147ED-8664-42A1-AD4F-28FEB377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8D0104-2358-4B28-BD74-2284FD33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ABE51ED-3A0F-40A1-87C0-7872DACB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5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38849C-5E2B-4A16-B941-4F0F3EAC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F72B60-2A49-47B4-91C7-7FE0FCED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167EA60-7634-4045-A553-E5AA2964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BF95800-CC67-48C6-883C-D2CB1057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5C27344-F518-42B9-A80B-414F9704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7BCF28C-AC09-4E48-BDBD-8ADECD7B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5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4795BC-E549-43F7-A57D-6D9FDA4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8146493-E18A-41C8-A4F5-7440301C7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3CD57C54-1640-4512-B3B8-2C3E01BD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0B93C9E-8A66-4B62-B855-EF9C0CBDD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E0653D3-5347-4933-8CA4-0592B4350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0A4CB4FB-DA1C-428A-8911-BCE3BDD2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4D0208E-7482-45FC-B93A-B36A39A1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E941291C-368E-47D4-A40E-1F26011F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496DA11-6D23-4EAD-9AC5-E3A1D78E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2774094-F0D4-42FF-B309-E6A92924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F3042B9-C6F1-4DB0-B43E-97DBB3E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DB604EC-1354-4CDA-A399-24EECC3B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BEE9CBA-A87F-4403-8D29-93BDBCD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438DCD5C-28BC-42EC-8390-2777F3A9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97D7EBE-9CF0-4A03-B076-609CFED1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A48A2E-1ED1-4D42-A042-2A14C56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16441F-68AD-402C-B49B-23429FAE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55FB7BF-7B34-45EE-BC3F-27BF56DE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53AB85C-030E-4F0D-BABD-FB64FC9F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B2A63C2-CEBF-48F1-A125-7B268ABE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B719F4-63B6-45C9-82E4-A9D30D1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3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968623-61EC-4CB7-AB6C-4D22A588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A3B849F-399C-4366-8A46-FB5CB3BBA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BC62343-1AEE-434C-B11E-0AA11251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50C7535-D2A8-40EF-832C-81A9D529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0594F3F-0918-4D74-89EC-EF4AC58F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76D7820-ED6C-4DD0-985D-3E88C23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0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409BDCB-9122-4B46-8C41-3093F89D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4FAAB6-3695-4885-AE71-F18D8B5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630464-B26F-4649-8F1C-33DDE2A75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A7F-4678-4ADA-A967-6C2095B09219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D30808-FC63-4AF4-ABCE-603D73C92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53A503B-A9E5-41ED-BCA3-1CFBB50C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ariLampola/Thesis" TargetMode="External"/><Relationship Id="rId2" Type="http://schemas.openxmlformats.org/officeDocument/2006/relationships/hyperlink" Target="mailto:lampola@student.tut.fi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research/object_detecti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4018911"/>
            <a:ext cx="6928835" cy="2243796"/>
          </a:xfrm>
        </p:spPr>
        <p:txBody>
          <a:bodyPr anchor="ctr">
            <a:normAutofit fontScale="90000"/>
          </a:bodyPr>
          <a:lstStyle/>
          <a:p>
            <a:pPr algn="r"/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br>
              <a:rPr lang="fi-FI" dirty="0"/>
            </a:br>
            <a:r>
              <a:rPr lang="fi-FI" dirty="0"/>
              <a:t>Audit 8.5.2018</a:t>
            </a:r>
            <a:endParaRPr lang="en-GB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CE0A981-7DF5-42A0-8595-349664CED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fi-FI" dirty="0"/>
              <a:t>Sakari Lampola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8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774D1D9E-30A0-4FC1-8B9B-DD2599DE0FA1}"/>
              </a:ext>
            </a:extLst>
          </p:cNvPr>
          <p:cNvCxnSpPr>
            <a:cxnSpLocks/>
          </p:cNvCxnSpPr>
          <p:nvPr/>
        </p:nvCxnSpPr>
        <p:spPr>
          <a:xfrm flipH="1">
            <a:off x="2443219" y="1881364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79644314-93A0-4C6A-A39B-AEF05091282E}"/>
              </a:ext>
            </a:extLst>
          </p:cNvPr>
          <p:cNvCxnSpPr/>
          <p:nvPr/>
        </p:nvCxnSpPr>
        <p:spPr>
          <a:xfrm flipH="1">
            <a:off x="2244436" y="1881364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uva 5">
            <a:extLst>
              <a:ext uri="{FF2B5EF4-FFF2-40B4-BE49-F238E27FC236}">
                <a16:creationId xmlns:a16="http://schemas.microsoft.com/office/drawing/2014/main" id="{9CEBC858-FDC7-47D6-9804-EF99615B4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38" y="447441"/>
            <a:ext cx="5258536" cy="6196289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8E307BB8-2B2B-4719-BDD0-8758118A03F3}"/>
              </a:ext>
            </a:extLst>
          </p:cNvPr>
          <p:cNvSpPr/>
          <p:nvPr/>
        </p:nvSpPr>
        <p:spPr>
          <a:xfrm>
            <a:off x="630321" y="5210273"/>
            <a:ext cx="3554233" cy="31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6EE8A3AD-678B-423E-8672-319C4E76A42B}"/>
              </a:ext>
            </a:extLst>
          </p:cNvPr>
          <p:cNvSpPr txBox="1"/>
          <p:nvPr/>
        </p:nvSpPr>
        <p:spPr>
          <a:xfrm>
            <a:off x="5671230" y="4899812"/>
            <a:ext cx="214821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200" dirty="0" err="1"/>
              <a:t>Lottery</a:t>
            </a:r>
            <a:r>
              <a:rPr lang="fi-FI" sz="1200" dirty="0"/>
              <a:t> </a:t>
            </a:r>
            <a:r>
              <a:rPr lang="fi-FI" sz="1200" dirty="0" err="1"/>
              <a:t>prize</a:t>
            </a:r>
            <a:r>
              <a:rPr lang="fi-FI" sz="1200" dirty="0"/>
              <a:t>!!!!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used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/>
              <a:t>to </a:t>
            </a:r>
            <a:r>
              <a:rPr lang="fi-FI" sz="1200" dirty="0" err="1"/>
              <a:t>implement</a:t>
            </a:r>
            <a:r>
              <a:rPr lang="fi-FI" sz="1200" dirty="0"/>
              <a:t> </a:t>
            </a:r>
            <a:r>
              <a:rPr lang="fi-FI" sz="1200" dirty="0" err="1"/>
              <a:t>localization</a:t>
            </a:r>
            <a:r>
              <a:rPr lang="fi-FI" sz="1200" dirty="0"/>
              <a:t> and   </a:t>
            </a:r>
            <a:br>
              <a:rPr lang="fi-FI" sz="1200" dirty="0"/>
            </a:br>
            <a:r>
              <a:rPr lang="fi-FI" sz="1200" dirty="0" err="1"/>
              <a:t>velocity</a:t>
            </a:r>
            <a:r>
              <a:rPr lang="fi-FI" sz="1200" dirty="0"/>
              <a:t> </a:t>
            </a:r>
            <a:r>
              <a:rPr lang="fi-FI" sz="1200" dirty="0" err="1"/>
              <a:t>estimation</a:t>
            </a:r>
            <a:r>
              <a:rPr lang="fi-FI" sz="1200" dirty="0"/>
              <a:t> 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A0C9ACB2-4F33-49B4-B189-27CE6489871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184554" y="5222978"/>
            <a:ext cx="1486676" cy="153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orakulmio 9">
            <a:extLst>
              <a:ext uri="{FF2B5EF4-FFF2-40B4-BE49-F238E27FC236}">
                <a16:creationId xmlns:a16="http://schemas.microsoft.com/office/drawing/2014/main" id="{0C2383FE-862B-421A-9D61-DDAFC2A13203}"/>
              </a:ext>
            </a:extLst>
          </p:cNvPr>
          <p:cNvSpPr/>
          <p:nvPr/>
        </p:nvSpPr>
        <p:spPr>
          <a:xfrm>
            <a:off x="685980" y="1004033"/>
            <a:ext cx="4556098" cy="954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856C7A44-0759-4F38-991B-D8362C64C5E8}"/>
              </a:ext>
            </a:extLst>
          </p:cNvPr>
          <p:cNvSpPr txBox="1"/>
          <p:nvPr/>
        </p:nvSpPr>
        <p:spPr>
          <a:xfrm>
            <a:off x="5646665" y="1250278"/>
            <a:ext cx="136959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1200" dirty="0"/>
              <a:t>One of </a:t>
            </a:r>
            <a:r>
              <a:rPr lang="fi-FI" sz="1200" dirty="0" err="1"/>
              <a:t>these</a:t>
            </a:r>
            <a:r>
              <a:rPr lang="fi-FI" sz="1200" dirty="0"/>
              <a:t>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final</a:t>
            </a:r>
            <a:r>
              <a:rPr lang="fi-FI" sz="1200" dirty="0"/>
              <a:t> </a:t>
            </a:r>
            <a:r>
              <a:rPr lang="fi-FI" sz="1200" dirty="0" err="1"/>
              <a:t>model</a:t>
            </a:r>
            <a:r>
              <a:rPr lang="fi-FI" sz="1200" dirty="0"/>
              <a:t>.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D5ABCA5B-049F-47A0-9088-7B5286B35CC2}"/>
              </a:ext>
            </a:extLst>
          </p:cNvPr>
          <p:cNvCxnSpPr/>
          <p:nvPr/>
        </p:nvCxnSpPr>
        <p:spPr>
          <a:xfrm flipH="1">
            <a:off x="5242078" y="1481110"/>
            <a:ext cx="4045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6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D645D61A-BC91-4E09-A857-1F41B5B6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57" y="339224"/>
            <a:ext cx="5983491" cy="617955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AD79813-E5CA-45BB-A6D2-A4397BAA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01" y="690829"/>
            <a:ext cx="5244621" cy="532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0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E35EFCC-0C8F-430A-BD56-035160B1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10" y="478196"/>
            <a:ext cx="2979060" cy="165540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3ABF653-3C3E-4AFC-89AC-E2EF3B73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373" y="478195"/>
            <a:ext cx="2979060" cy="1655405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3111975C-9205-414D-BAC4-58A1D28A7D74}"/>
              </a:ext>
            </a:extLst>
          </p:cNvPr>
          <p:cNvSpPr txBox="1"/>
          <p:nvPr/>
        </p:nvSpPr>
        <p:spPr>
          <a:xfrm>
            <a:off x="4937846" y="2057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Left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18AA1966-8C3F-4921-A97B-F523FF9490D2}"/>
              </a:ext>
            </a:extLst>
          </p:cNvPr>
          <p:cNvSpPr txBox="1"/>
          <p:nvPr/>
        </p:nvSpPr>
        <p:spPr>
          <a:xfrm>
            <a:off x="8129009" y="205761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Right</a:t>
            </a:r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54835C7-749A-48B8-8BDA-40EDAC7E874C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519740" y="1228436"/>
            <a:ext cx="2865470" cy="1546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1C1F5DC-5F91-4AE9-8C59-3845536E9D32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9385210" y="1211348"/>
            <a:ext cx="325694" cy="156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iruutu 3">
            <a:extLst>
              <a:ext uri="{FF2B5EF4-FFF2-40B4-BE49-F238E27FC236}">
                <a16:creationId xmlns:a16="http://schemas.microsoft.com/office/drawing/2014/main" id="{401B6401-404B-4C15-AD1E-717FE45B3F44}"/>
              </a:ext>
            </a:extLst>
          </p:cNvPr>
          <p:cNvSpPr txBox="1"/>
          <p:nvPr/>
        </p:nvSpPr>
        <p:spPr>
          <a:xfrm>
            <a:off x="8910600" y="2774730"/>
            <a:ext cx="94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err="1"/>
              <a:t>disparity</a:t>
            </a:r>
            <a:r>
              <a:rPr lang="fi-FI" sz="1100" dirty="0"/>
              <a:t> d</a:t>
            </a:r>
            <a:endParaRPr lang="en-GB" sz="1100" dirty="0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B4B06B75-75CB-44CD-B141-A8CEEC47A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284" y="2546483"/>
            <a:ext cx="3643973" cy="39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F6D22F0E-A733-4BF2-8668-D0C5B3F8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1" y="326482"/>
            <a:ext cx="6330774" cy="2798816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66E89552-C08F-4DC0-A4F9-1BC3B869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090" y="326482"/>
            <a:ext cx="5054304" cy="4469254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4F1B1CF-8BFD-452D-A99F-71EF95218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1" y="3203517"/>
            <a:ext cx="4301462" cy="3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6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6AA4EC7C-6E64-49CA-B262-4C4F03C71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5" y="973158"/>
            <a:ext cx="6781800" cy="5505450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E364CF06-88C1-4C62-9CF4-15CF8C5EAC92}"/>
              </a:ext>
            </a:extLst>
          </p:cNvPr>
          <p:cNvSpPr txBox="1"/>
          <p:nvPr/>
        </p:nvSpPr>
        <p:spPr>
          <a:xfrm>
            <a:off x="629392" y="356260"/>
            <a:ext cx="374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Mapping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and </a:t>
            </a:r>
            <a:r>
              <a:rPr lang="fi-FI" dirty="0" err="1"/>
              <a:t>right</a:t>
            </a:r>
            <a:r>
              <a:rPr lang="fi-FI" dirty="0"/>
              <a:t> image </a:t>
            </a:r>
            <a:r>
              <a:rPr lang="fi-FI" dirty="0" err="1"/>
              <a:t>patterns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D0A47657-2B6C-4514-98ED-8E70DDC839C6}"/>
              </a:ext>
            </a:extLst>
          </p:cNvPr>
          <p:cNvSpPr txBox="1"/>
          <p:nvPr/>
        </p:nvSpPr>
        <p:spPr>
          <a:xfrm>
            <a:off x="5981913" y="1069974"/>
            <a:ext cx="1821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Pattern</a:t>
            </a:r>
            <a:r>
              <a:rPr lang="fi-FI" sz="1200" dirty="0"/>
              <a:t> </a:t>
            </a:r>
            <a:r>
              <a:rPr lang="fi-FI" sz="1200" dirty="0" err="1"/>
              <a:t>features</a:t>
            </a:r>
            <a:r>
              <a:rPr lang="fi-FI" sz="1200" dirty="0"/>
              <a:t> to </a:t>
            </a:r>
            <a:r>
              <a:rPr lang="fi-FI" sz="1200" dirty="0" err="1"/>
              <a:t>match</a:t>
            </a:r>
            <a:endParaRPr lang="en-GB" sz="1200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4FECB4B0-501D-443C-ADAA-C9AC6EEE5200}"/>
              </a:ext>
            </a:extLst>
          </p:cNvPr>
          <p:cNvCxnSpPr>
            <a:cxnSpLocks/>
          </p:cNvCxnSpPr>
          <p:nvPr/>
        </p:nvCxnSpPr>
        <p:spPr>
          <a:xfrm flipH="1">
            <a:off x="5778930" y="1346973"/>
            <a:ext cx="737373" cy="168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Kuva 8">
            <a:extLst>
              <a:ext uri="{FF2B5EF4-FFF2-40B4-BE49-F238E27FC236}">
                <a16:creationId xmlns:a16="http://schemas.microsoft.com/office/drawing/2014/main" id="{909A5843-DC6B-43FA-A4F9-2C31FAE8E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4941" y="4317636"/>
            <a:ext cx="2361519" cy="219881"/>
          </a:xfrm>
          <a:prstGeom prst="rect">
            <a:avLst/>
          </a:prstGeom>
        </p:spPr>
      </p:pic>
      <p:cxnSp>
        <p:nvCxnSpPr>
          <p:cNvPr id="11" name="Suora yhdysviiva 10">
            <a:extLst>
              <a:ext uri="{FF2B5EF4-FFF2-40B4-BE49-F238E27FC236}">
                <a16:creationId xmlns:a16="http://schemas.microsoft.com/office/drawing/2014/main" id="{52014BEF-8F31-4212-9353-E288FB03EC7E}"/>
              </a:ext>
            </a:extLst>
          </p:cNvPr>
          <p:cNvCxnSpPr/>
          <p:nvPr/>
        </p:nvCxnSpPr>
        <p:spPr>
          <a:xfrm>
            <a:off x="8892075" y="4127124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D5902B87-9F09-43D7-BE33-8BB4A0613B70}"/>
              </a:ext>
            </a:extLst>
          </p:cNvPr>
          <p:cNvCxnSpPr/>
          <p:nvPr/>
        </p:nvCxnSpPr>
        <p:spPr>
          <a:xfrm>
            <a:off x="9688289" y="4133661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097B14F-E445-43CA-BF6F-36D31A029151}"/>
              </a:ext>
            </a:extLst>
          </p:cNvPr>
          <p:cNvSpPr txBox="1"/>
          <p:nvPr/>
        </p:nvSpPr>
        <p:spPr>
          <a:xfrm>
            <a:off x="8183129" y="392420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hue0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46BD5478-6577-4F5C-952A-21E762D2E732}"/>
              </a:ext>
            </a:extLst>
          </p:cNvPr>
          <p:cNvSpPr txBox="1"/>
          <p:nvPr/>
        </p:nvSpPr>
        <p:spPr>
          <a:xfrm>
            <a:off x="9823870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hue2</a:t>
            </a:r>
            <a:endParaRPr lang="en-GB" sz="1200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EF79E04F-0BC1-4630-95AB-FE74F96B5FC0}"/>
              </a:ext>
            </a:extLst>
          </p:cNvPr>
          <p:cNvSpPr txBox="1"/>
          <p:nvPr/>
        </p:nvSpPr>
        <p:spPr>
          <a:xfrm>
            <a:off x="9027657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hue1</a:t>
            </a:r>
            <a:endParaRPr lang="en-GB" sz="1200" dirty="0"/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FC73FEA1-A0C8-4F43-B2D9-1DBFD1A15346}"/>
              </a:ext>
            </a:extLst>
          </p:cNvPr>
          <p:cNvSpPr txBox="1"/>
          <p:nvPr/>
        </p:nvSpPr>
        <p:spPr>
          <a:xfrm>
            <a:off x="8183129" y="2078699"/>
            <a:ext cx="234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x,y</a:t>
            </a:r>
            <a:r>
              <a:rPr lang="fi-FI" sz="1200" dirty="0"/>
              <a:t> = </a:t>
            </a:r>
            <a:r>
              <a:rPr lang="fi-FI" sz="1200" dirty="0" err="1"/>
              <a:t>bounding</a:t>
            </a:r>
            <a:r>
              <a:rPr lang="fi-FI" sz="1200" dirty="0"/>
              <a:t> box center </a:t>
            </a:r>
            <a:r>
              <a:rPr lang="fi-FI" sz="1200" dirty="0" err="1"/>
              <a:t>location</a:t>
            </a:r>
            <a:endParaRPr lang="fi-FI" sz="1200" dirty="0"/>
          </a:p>
          <a:p>
            <a:r>
              <a:rPr lang="fi-FI" sz="1200" dirty="0" err="1"/>
              <a:t>saturation,value</a:t>
            </a:r>
            <a:r>
              <a:rPr lang="fi-FI" sz="1200" dirty="0"/>
              <a:t> =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C02C1116-DA24-4B76-B387-91B9B6A1ED3D}"/>
              </a:ext>
            </a:extLst>
          </p:cNvPr>
          <p:cNvSpPr txBox="1"/>
          <p:nvPr/>
        </p:nvSpPr>
        <p:spPr>
          <a:xfrm>
            <a:off x="8134941" y="3463235"/>
            <a:ext cx="1479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3-bin </a:t>
            </a:r>
            <a:r>
              <a:rPr lang="fi-FI" sz="1200" dirty="0" err="1"/>
              <a:t>hue</a:t>
            </a:r>
            <a:r>
              <a:rPr lang="fi-FI" sz="1200" dirty="0"/>
              <a:t> </a:t>
            </a:r>
            <a:r>
              <a:rPr lang="fi-FI" sz="1200" dirty="0" err="1"/>
              <a:t>histogram</a:t>
            </a:r>
            <a:r>
              <a:rPr lang="fi-FI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8084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92D315F-1332-4A5F-886D-FEBFEE2B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3" y="266524"/>
            <a:ext cx="6886575" cy="467677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8DA4814-AFB6-4692-8B94-68E56901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266524"/>
            <a:ext cx="5153025" cy="4791075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D5C42C67-A7A0-468E-9BFE-E83172C1773D}"/>
              </a:ext>
            </a:extLst>
          </p:cNvPr>
          <p:cNvSpPr txBox="1"/>
          <p:nvPr/>
        </p:nvSpPr>
        <p:spPr>
          <a:xfrm>
            <a:off x="333963" y="5723467"/>
            <a:ext cx="553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feature </a:t>
            </a:r>
            <a:r>
              <a:rPr lang="fi-FI" dirty="0" err="1"/>
              <a:t>difference</a:t>
            </a:r>
            <a:r>
              <a:rPr lang="fi-FI" dirty="0"/>
              <a:t> is </a:t>
            </a:r>
            <a:r>
              <a:rPr lang="fi-FI" dirty="0" err="1"/>
              <a:t>required</a:t>
            </a:r>
            <a:r>
              <a:rPr lang="fi-FI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7610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C237455-CBA8-4ECB-BFEA-099814CF63AC}"/>
              </a:ext>
            </a:extLst>
          </p:cNvPr>
          <p:cNvSpPr txBox="1"/>
          <p:nvPr/>
        </p:nvSpPr>
        <p:spPr>
          <a:xfrm>
            <a:off x="410547" y="410547"/>
            <a:ext cx="1043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Probabilistic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, </a:t>
            </a:r>
            <a:r>
              <a:rPr lang="fi-FI" dirty="0" err="1"/>
              <a:t>answering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question</a:t>
            </a:r>
            <a:r>
              <a:rPr lang="fi-FI" dirty="0"/>
              <a:t>: </a:t>
            </a:r>
            <a:r>
              <a:rPr lang="fi-FI" dirty="0" err="1"/>
              <a:t>What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probability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?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540B8AF-DF8C-4C3A-B804-D9BC49404970}"/>
              </a:ext>
            </a:extLst>
          </p:cNvPr>
          <p:cNvSpPr txBox="1"/>
          <p:nvPr/>
        </p:nvSpPr>
        <p:spPr>
          <a:xfrm>
            <a:off x="737118" y="1105286"/>
            <a:ext cx="15933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Feature </a:t>
            </a:r>
            <a:r>
              <a:rPr lang="fi-FI" sz="1600" dirty="0" err="1"/>
              <a:t>vector</a:t>
            </a:r>
            <a:r>
              <a:rPr lang="fi-FI" sz="1600" dirty="0"/>
              <a:t> 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confidence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width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heigth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saruration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value</a:t>
            </a:r>
            <a:endParaRPr lang="en-GB" sz="1600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BCDA915D-74FA-4D89-AB69-FA9B43574029}"/>
              </a:ext>
            </a:extLst>
          </p:cNvPr>
          <p:cNvSpPr txBox="1"/>
          <p:nvPr/>
        </p:nvSpPr>
        <p:spPr>
          <a:xfrm>
            <a:off x="737118" y="4367301"/>
            <a:ext cx="2644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Note</a:t>
            </a:r>
            <a:r>
              <a:rPr lang="fi-FI" sz="1600" dirty="0"/>
              <a:t>: Class is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included</a:t>
            </a:r>
            <a:r>
              <a:rPr lang="fi-FI" sz="1600" dirty="0"/>
              <a:t> as </a:t>
            </a:r>
            <a:br>
              <a:rPr lang="fi-FI" sz="1600" dirty="0"/>
            </a:br>
            <a:r>
              <a:rPr lang="fi-FI" sz="1600" dirty="0"/>
              <a:t>it is </a:t>
            </a:r>
            <a:r>
              <a:rPr lang="fi-FI" sz="1600" b="1" dirty="0" err="1"/>
              <a:t>required</a:t>
            </a:r>
            <a:r>
              <a:rPr lang="fi-FI" sz="1600" dirty="0"/>
              <a:t> to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same</a:t>
            </a:r>
            <a:endParaRPr lang="en-GB" sz="16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573E2908-CEC7-4BAA-9D3B-931D296ADA4B}"/>
              </a:ext>
            </a:extLst>
          </p:cNvPr>
          <p:cNvSpPr txBox="1"/>
          <p:nvPr/>
        </p:nvSpPr>
        <p:spPr>
          <a:xfrm>
            <a:off x="5458164" y="2505670"/>
            <a:ext cx="454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/>
              <a:t>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 ~ 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0165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4C32FBF5-65C3-4B7A-B026-251470A335A0}"/>
              </a:ext>
            </a:extLst>
          </p:cNvPr>
          <p:cNvSpPr/>
          <p:nvPr/>
        </p:nvSpPr>
        <p:spPr>
          <a:xfrm>
            <a:off x="435481" y="463812"/>
            <a:ext cx="1137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 </a:t>
            </a:r>
            <a:r>
              <a:rPr lang="en-GB" dirty="0"/>
              <a:t>were estimated by matching 84 patterns in 28 KITTI stereo image pairs representing city, residential, campus and</a:t>
            </a:r>
          </a:p>
          <a:p>
            <a:r>
              <a:rPr lang="en-GB" dirty="0"/>
              <a:t>person categories, including both cars and pedestrians.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8ADD819B-88C9-46D2-83DC-C7DE64E5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81" y="1642284"/>
            <a:ext cx="2752725" cy="27336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68431D1-F6D2-45FD-B861-126EFB16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273" y="1642284"/>
            <a:ext cx="7881032" cy="3377585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26874F1-38FE-4D70-B13E-099F1E4B2465}"/>
              </a:ext>
            </a:extLst>
          </p:cNvPr>
          <p:cNvSpPr txBox="1"/>
          <p:nvPr/>
        </p:nvSpPr>
        <p:spPr>
          <a:xfrm>
            <a:off x="435481" y="4631101"/>
            <a:ext cx="2850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Note</a:t>
            </a:r>
            <a:r>
              <a:rPr lang="fi-FI" sz="1200" dirty="0"/>
              <a:t>: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disparity</a:t>
            </a:r>
            <a:r>
              <a:rPr lang="fi-FI" sz="1200" dirty="0"/>
              <a:t> (</a:t>
            </a:r>
            <a:r>
              <a:rPr lang="fi-FI" sz="1200" dirty="0" err="1"/>
              <a:t>dX</a:t>
            </a:r>
            <a:r>
              <a:rPr lang="fi-FI" sz="1200" dirty="0"/>
              <a:t>) is appr. 30 </a:t>
            </a:r>
            <a:r>
              <a:rPr lang="fi-FI" sz="1200" dirty="0" err="1"/>
              <a:t>pixels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53983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B68CA02-BE61-40B5-A680-24477682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55" y="1314540"/>
            <a:ext cx="10409945" cy="36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04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B5CC146-78D5-4285-8435-333BA02E9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532" y="152169"/>
            <a:ext cx="6496379" cy="64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Previous</a:t>
            </a:r>
            <a:r>
              <a:rPr lang="fi-FI" sz="4800" dirty="0"/>
              <a:t> Audit 28.2.2018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856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56A023AD-6B7C-4F75-90FE-41585AA22E60}"/>
              </a:ext>
            </a:extLst>
          </p:cNvPr>
          <p:cNvSpPr txBox="1"/>
          <p:nvPr/>
        </p:nvSpPr>
        <p:spPr>
          <a:xfrm>
            <a:off x="662229" y="648878"/>
            <a:ext cx="7725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is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Hungarian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metrics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d</a:t>
            </a:r>
            <a:r>
              <a:rPr lang="fi-FI" baseline="-25000" dirty="0" err="1"/>
              <a:t>ij</a:t>
            </a:r>
            <a:r>
              <a:rPr lang="fi-FI" baseline="-25000" dirty="0"/>
              <a:t>  </a:t>
            </a:r>
            <a:r>
              <a:rPr lang="fi-FI" dirty="0"/>
              <a:t>= -</a:t>
            </a:r>
            <a:r>
              <a:rPr lang="fi-FI" dirty="0" err="1"/>
              <a:t>log</a:t>
            </a:r>
            <a:r>
              <a:rPr lang="fi-FI" dirty="0"/>
              <a:t>(P(i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pattern)) = -log(N(F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7A30509-EE0B-4C42-8550-04DE88F25452}"/>
              </a:ext>
            </a:extLst>
          </p:cNvPr>
          <p:cNvSpPr txBox="1"/>
          <p:nvPr/>
        </p:nvSpPr>
        <p:spPr>
          <a:xfrm>
            <a:off x="662229" y="2612570"/>
            <a:ext cx="793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If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r>
              <a:rPr lang="fi-FI" sz="1400" dirty="0"/>
              <a:t> </a:t>
            </a:r>
            <a:r>
              <a:rPr lang="fi-FI" sz="1400" dirty="0" err="1"/>
              <a:t>that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patterns</a:t>
            </a:r>
            <a:r>
              <a:rPr lang="fi-FI" sz="1400" dirty="0"/>
              <a:t> </a:t>
            </a:r>
            <a:r>
              <a:rPr lang="fi-FI" sz="1400" dirty="0" err="1"/>
              <a:t>are</a:t>
            </a:r>
            <a:r>
              <a:rPr lang="fi-FI" sz="1400" dirty="0"/>
              <a:t> </a:t>
            </a:r>
            <a:r>
              <a:rPr lang="fi-FI" sz="1400" dirty="0" err="1"/>
              <a:t>same</a:t>
            </a:r>
            <a:r>
              <a:rPr lang="fi-FI" sz="1400" dirty="0"/>
              <a:t> is </a:t>
            </a:r>
            <a:r>
              <a:rPr lang="fi-FI" sz="1400" dirty="0" err="1"/>
              <a:t>near</a:t>
            </a:r>
            <a:r>
              <a:rPr lang="fi-FI" sz="1400" dirty="0"/>
              <a:t> 1,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will</a:t>
            </a:r>
            <a:r>
              <a:rPr lang="fi-FI" sz="1400" dirty="0"/>
              <a:t> </a:t>
            </a:r>
            <a:r>
              <a:rPr lang="fi-FI" sz="1400" dirty="0" err="1"/>
              <a:t>be</a:t>
            </a:r>
            <a:r>
              <a:rPr lang="fi-FI" sz="1400" dirty="0"/>
              <a:t> </a:t>
            </a:r>
            <a:r>
              <a:rPr lang="fi-FI" sz="1400" dirty="0" err="1"/>
              <a:t>near</a:t>
            </a:r>
            <a:r>
              <a:rPr lang="fi-FI" sz="1400" dirty="0"/>
              <a:t> </a:t>
            </a:r>
            <a:r>
              <a:rPr lang="fi-FI" sz="1400" dirty="0" err="1"/>
              <a:t>zero</a:t>
            </a:r>
            <a:r>
              <a:rPr lang="fi-FI" sz="1400" dirty="0"/>
              <a:t>. As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endParaRPr lang="fi-FI" sz="1400" dirty="0"/>
          </a:p>
          <a:p>
            <a:r>
              <a:rPr lang="fi-FI" sz="1400" dirty="0" err="1"/>
              <a:t>decreases</a:t>
            </a:r>
            <a:r>
              <a:rPr lang="fi-FI" sz="1400" dirty="0"/>
              <a:t>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increases</a:t>
            </a:r>
            <a:r>
              <a:rPr lang="fi-FI" sz="1400" dirty="0"/>
              <a:t>.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log</a:t>
            </a:r>
            <a:r>
              <a:rPr lang="fi-FI" sz="1400" dirty="0"/>
              <a:t> is </a:t>
            </a:r>
            <a:r>
              <a:rPr lang="fi-FI" sz="1400" dirty="0" err="1"/>
              <a:t>required</a:t>
            </a:r>
            <a:r>
              <a:rPr lang="fi-FI" sz="1400" dirty="0"/>
              <a:t> to </a:t>
            </a:r>
            <a:r>
              <a:rPr lang="fi-FI" sz="1400" dirty="0" err="1"/>
              <a:t>compare</a:t>
            </a:r>
            <a:r>
              <a:rPr lang="fi-FI" sz="1400" dirty="0"/>
              <a:t> </a:t>
            </a:r>
            <a:r>
              <a:rPr lang="fi-FI" sz="1400" dirty="0" err="1"/>
              <a:t>small</a:t>
            </a:r>
            <a:r>
              <a:rPr lang="fi-FI" sz="1400" dirty="0"/>
              <a:t> </a:t>
            </a:r>
            <a:r>
              <a:rPr lang="fi-FI" sz="1400" dirty="0" err="1"/>
              <a:t>numbers</a:t>
            </a:r>
            <a:r>
              <a:rPr lang="fi-FI" sz="1400" dirty="0"/>
              <a:t> </a:t>
            </a:r>
            <a:r>
              <a:rPr lang="fi-FI" sz="1400" dirty="0" err="1"/>
              <a:t>without</a:t>
            </a:r>
            <a:r>
              <a:rPr lang="fi-FI" sz="1400" dirty="0"/>
              <a:t> </a:t>
            </a:r>
            <a:r>
              <a:rPr lang="fi-FI" sz="1400" dirty="0" err="1"/>
              <a:t>numerical</a:t>
            </a:r>
            <a:r>
              <a:rPr lang="fi-FI" sz="1400" dirty="0"/>
              <a:t> </a:t>
            </a:r>
            <a:r>
              <a:rPr lang="fi-FI" sz="1400" dirty="0" err="1"/>
              <a:t>issues</a:t>
            </a:r>
            <a:r>
              <a:rPr lang="fi-FI" sz="1400" dirty="0"/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33518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1DFC6C72-A3C9-4D54-BFE9-A1918C2D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7" y="1010142"/>
            <a:ext cx="6278455" cy="422401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A7C07EF-AED3-46B9-8363-74BB3926013E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837A1CB-0E96-4AAB-85BA-4A451BEC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198" y="1010142"/>
            <a:ext cx="5019675" cy="14001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C622B35-5383-4239-AA22-DF132B79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608" y="2803722"/>
            <a:ext cx="3457575" cy="10001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6E9D3A4E-2A93-45C6-9127-010E8FE8F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28" y="4262122"/>
            <a:ext cx="5251000" cy="110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98F7B4A0-D43C-4DB2-915D-ACDE967E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477" y="1092560"/>
            <a:ext cx="7660457" cy="46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18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BE30AD0-BE8D-4DDB-A828-71232B5AA3BF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Complicated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5282AFDA-C994-4022-9330-9B9742CD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1" y="970451"/>
            <a:ext cx="6321404" cy="4318583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4212E30-CD1A-43CA-9137-0B9BC3C24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57" y="970451"/>
            <a:ext cx="4609339" cy="431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06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536C8A28-E228-4A21-9CBC-9C779A2F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585" y="192685"/>
            <a:ext cx="6486525" cy="29432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88361554-04EF-4BCE-898B-B4E1518C1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4" y="486975"/>
            <a:ext cx="4609339" cy="4318582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6A31400E-DEE1-445B-88DE-990B7B38A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655" y="3145828"/>
            <a:ext cx="5400675" cy="11525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C228DB7E-B1AD-47B8-A7D3-B247510EE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466" y="4388019"/>
            <a:ext cx="3346975" cy="22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3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39BC328-93D7-46F6-9E22-DB7FD541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95" y="830066"/>
            <a:ext cx="8292689" cy="51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69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DA14BE7-0CEC-418D-B4B4-15B34106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>
                <a:solidFill>
                  <a:srgbClr val="FF0000"/>
                </a:solidFill>
              </a:rPr>
              <a:t>Too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complicated</a:t>
            </a:r>
            <a:r>
              <a:rPr lang="fi-FI" dirty="0">
                <a:solidFill>
                  <a:srgbClr val="FF0000"/>
                </a:solidFill>
              </a:rPr>
              <a:t>!!! </a:t>
            </a:r>
            <a:r>
              <a:rPr lang="fi-FI" dirty="0" err="1">
                <a:solidFill>
                  <a:srgbClr val="FF0000"/>
                </a:solidFill>
              </a:rPr>
              <a:t>Curse</a:t>
            </a:r>
            <a:r>
              <a:rPr lang="fi-FI" dirty="0">
                <a:solidFill>
                  <a:srgbClr val="FF0000"/>
                </a:solidFill>
              </a:rPr>
              <a:t> of </a:t>
            </a:r>
            <a:r>
              <a:rPr lang="fi-FI" dirty="0" err="1">
                <a:solidFill>
                  <a:srgbClr val="FF0000"/>
                </a:solidFill>
              </a:rPr>
              <a:t>dimensionality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makes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probabilities</a:t>
            </a:r>
            <a:r>
              <a:rPr lang="fi-FI" dirty="0">
                <a:solidFill>
                  <a:srgbClr val="FF0000"/>
                </a:solidFill>
              </a:rPr>
              <a:t> (</a:t>
            </a:r>
            <a:r>
              <a:rPr lang="fi-FI" dirty="0" err="1">
                <a:solidFill>
                  <a:srgbClr val="FF0000"/>
                </a:solidFill>
              </a:rPr>
              <a:t>even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with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log</a:t>
            </a:r>
            <a:r>
              <a:rPr lang="fi-FI" dirty="0">
                <a:solidFill>
                  <a:srgbClr val="FF0000"/>
                </a:solidFill>
              </a:rPr>
              <a:t>) </a:t>
            </a:r>
            <a:r>
              <a:rPr lang="fi-FI" dirty="0" err="1">
                <a:solidFill>
                  <a:srgbClr val="FF0000"/>
                </a:solidFill>
              </a:rPr>
              <a:t>too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small</a:t>
            </a:r>
            <a:r>
              <a:rPr lang="fi-FI" dirty="0">
                <a:solidFill>
                  <a:srgbClr val="FF0000"/>
                </a:solidFill>
              </a:rPr>
              <a:t>.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E5F7B49-10B3-4402-A9FB-0C6EA1CFE1DD}"/>
              </a:ext>
            </a:extLst>
          </p:cNvPr>
          <p:cNvSpPr txBox="1"/>
          <p:nvPr/>
        </p:nvSpPr>
        <p:spPr>
          <a:xfrm>
            <a:off x="838200" y="1975757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Simpler</a:t>
            </a:r>
            <a:r>
              <a:rPr lang="fi-FI" dirty="0"/>
              <a:t> </a:t>
            </a:r>
            <a:r>
              <a:rPr lang="fi-FI" dirty="0" err="1"/>
              <a:t>solution</a:t>
            </a:r>
            <a:r>
              <a:rPr lang="fi-FI" dirty="0"/>
              <a:t>: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7ED36BBC-9924-46CE-8E45-88F48472D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20" y="2066925"/>
            <a:ext cx="6276975" cy="1009650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E457B2FF-6075-4BA1-8A2C-06196097C9C8}"/>
              </a:ext>
            </a:extLst>
          </p:cNvPr>
          <p:cNvSpPr/>
          <p:nvPr/>
        </p:nvSpPr>
        <p:spPr>
          <a:xfrm>
            <a:off x="6204856" y="3257551"/>
            <a:ext cx="1401346" cy="824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46573E87-5725-4A7B-ADFB-4FD90ACC8DDC}"/>
              </a:ext>
            </a:extLst>
          </p:cNvPr>
          <p:cNvSpPr/>
          <p:nvPr/>
        </p:nvSpPr>
        <p:spPr>
          <a:xfrm>
            <a:off x="6069887" y="4674838"/>
            <a:ext cx="1401346" cy="824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EE22793C-62F0-4B60-9C29-C184D0F700E0}"/>
              </a:ext>
            </a:extLst>
          </p:cNvPr>
          <p:cNvSpPr txBox="1"/>
          <p:nvPr/>
        </p:nvSpPr>
        <p:spPr>
          <a:xfrm>
            <a:off x="5150405" y="3439014"/>
            <a:ext cx="919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pattern</a:t>
            </a:r>
            <a:endParaRPr lang="en-GB" sz="1200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D9019B13-79BD-4912-9474-34043F3CF762}"/>
              </a:ext>
            </a:extLst>
          </p:cNvPr>
          <p:cNvSpPr txBox="1"/>
          <p:nvPr/>
        </p:nvSpPr>
        <p:spPr>
          <a:xfrm>
            <a:off x="4884679" y="4856301"/>
            <a:ext cx="1002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detection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E7F9A838-F9AC-4D1D-A7DC-264DA21C551D}"/>
              </a:ext>
            </a:extLst>
          </p:cNvPr>
          <p:cNvCxnSpPr>
            <a:cxnSpLocks/>
          </p:cNvCxnSpPr>
          <p:nvPr/>
        </p:nvCxnSpPr>
        <p:spPr>
          <a:xfrm>
            <a:off x="6204856" y="3076575"/>
            <a:ext cx="140134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DD1B58AA-B6E8-4733-8FDD-8CEB3B9D9397}"/>
              </a:ext>
            </a:extLst>
          </p:cNvPr>
          <p:cNvSpPr txBox="1"/>
          <p:nvPr/>
        </p:nvSpPr>
        <p:spPr>
          <a:xfrm>
            <a:off x="6740259" y="2793361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wl</a:t>
            </a:r>
            <a:endParaRPr lang="en-GB" sz="1200" dirty="0"/>
          </a:p>
        </p:txBody>
      </p: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EB065441-F9E4-43DE-8DA5-EF89E70A7764}"/>
              </a:ext>
            </a:extLst>
          </p:cNvPr>
          <p:cNvCxnSpPr>
            <a:cxnSpLocks/>
          </p:cNvCxnSpPr>
          <p:nvPr/>
        </p:nvCxnSpPr>
        <p:spPr>
          <a:xfrm flipV="1">
            <a:off x="7758602" y="3228975"/>
            <a:ext cx="0" cy="85316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9F702F63-23A2-4E9E-89F0-93DCB58D1C38}"/>
              </a:ext>
            </a:extLst>
          </p:cNvPr>
          <p:cNvSpPr txBox="1"/>
          <p:nvPr/>
        </p:nvSpPr>
        <p:spPr>
          <a:xfrm>
            <a:off x="7758602" y="3531346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wh</a:t>
            </a:r>
            <a:endParaRPr lang="en-GB" sz="1200" dirty="0"/>
          </a:p>
        </p:txBody>
      </p:sp>
      <p:sp>
        <p:nvSpPr>
          <p:cNvPr id="18" name="Ellipsi 17">
            <a:extLst>
              <a:ext uri="{FF2B5EF4-FFF2-40B4-BE49-F238E27FC236}">
                <a16:creationId xmlns:a16="http://schemas.microsoft.com/office/drawing/2014/main" id="{A4FBB279-02C8-4C7B-8939-D7EF2FE47265}"/>
              </a:ext>
            </a:extLst>
          </p:cNvPr>
          <p:cNvSpPr/>
          <p:nvPr/>
        </p:nvSpPr>
        <p:spPr>
          <a:xfrm>
            <a:off x="6867191" y="3590925"/>
            <a:ext cx="99101" cy="72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B358AFAA-167E-402F-8873-9B32C33A5987}"/>
              </a:ext>
            </a:extLst>
          </p:cNvPr>
          <p:cNvSpPr txBox="1"/>
          <p:nvPr/>
        </p:nvSpPr>
        <p:spPr>
          <a:xfrm>
            <a:off x="6946221" y="3488489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xl,yl</a:t>
            </a:r>
            <a:endParaRPr lang="en-GB" sz="1200" dirty="0"/>
          </a:p>
        </p:txBody>
      </p:sp>
      <p:cxnSp>
        <p:nvCxnSpPr>
          <p:cNvPr id="20" name="Suora nuoliyhdysviiva 19">
            <a:extLst>
              <a:ext uri="{FF2B5EF4-FFF2-40B4-BE49-F238E27FC236}">
                <a16:creationId xmlns:a16="http://schemas.microsoft.com/office/drawing/2014/main" id="{677BCC45-0988-4629-BB57-66D01050B895}"/>
              </a:ext>
            </a:extLst>
          </p:cNvPr>
          <p:cNvCxnSpPr>
            <a:cxnSpLocks/>
          </p:cNvCxnSpPr>
          <p:nvPr/>
        </p:nvCxnSpPr>
        <p:spPr>
          <a:xfrm>
            <a:off x="6052456" y="4539147"/>
            <a:ext cx="140134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iruutu 20">
            <a:extLst>
              <a:ext uri="{FF2B5EF4-FFF2-40B4-BE49-F238E27FC236}">
                <a16:creationId xmlns:a16="http://schemas.microsoft.com/office/drawing/2014/main" id="{0CD38067-18A9-4A99-B95C-55073936FB9A}"/>
              </a:ext>
            </a:extLst>
          </p:cNvPr>
          <p:cNvSpPr txBox="1"/>
          <p:nvPr/>
        </p:nvSpPr>
        <p:spPr>
          <a:xfrm>
            <a:off x="6587859" y="4255933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wr</a:t>
            </a:r>
            <a:endParaRPr lang="en-GB" sz="1200" dirty="0"/>
          </a:p>
        </p:txBody>
      </p: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89CFEE88-0B9E-4A02-8AEE-C3115145F5E4}"/>
              </a:ext>
            </a:extLst>
          </p:cNvPr>
          <p:cNvCxnSpPr>
            <a:cxnSpLocks/>
          </p:cNvCxnSpPr>
          <p:nvPr/>
        </p:nvCxnSpPr>
        <p:spPr>
          <a:xfrm flipV="1">
            <a:off x="7606202" y="4691547"/>
            <a:ext cx="0" cy="85316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A1F63393-B700-4C83-A3D5-B34140F246A9}"/>
              </a:ext>
            </a:extLst>
          </p:cNvPr>
          <p:cNvSpPr txBox="1"/>
          <p:nvPr/>
        </p:nvSpPr>
        <p:spPr>
          <a:xfrm>
            <a:off x="7606202" y="4993918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wr</a:t>
            </a:r>
            <a:endParaRPr lang="en-GB" sz="1200" dirty="0"/>
          </a:p>
        </p:txBody>
      </p:sp>
      <p:sp>
        <p:nvSpPr>
          <p:cNvPr id="24" name="Ellipsi 23">
            <a:extLst>
              <a:ext uri="{FF2B5EF4-FFF2-40B4-BE49-F238E27FC236}">
                <a16:creationId xmlns:a16="http://schemas.microsoft.com/office/drawing/2014/main" id="{95ED2227-22C0-4A2E-9E76-BE2C5A721B9C}"/>
              </a:ext>
            </a:extLst>
          </p:cNvPr>
          <p:cNvSpPr/>
          <p:nvPr/>
        </p:nvSpPr>
        <p:spPr>
          <a:xfrm>
            <a:off x="6714791" y="5053497"/>
            <a:ext cx="99101" cy="72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FFF1DE4F-3DD5-4B01-8454-863F448C9272}"/>
              </a:ext>
            </a:extLst>
          </p:cNvPr>
          <p:cNvSpPr txBox="1"/>
          <p:nvPr/>
        </p:nvSpPr>
        <p:spPr>
          <a:xfrm>
            <a:off x="6793821" y="4951061"/>
            <a:ext cx="434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xr,yl</a:t>
            </a:r>
            <a:endParaRPr lang="en-GB" sz="1200" dirty="0"/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4A868D-303E-4324-A5B5-F4AA3F057281}"/>
              </a:ext>
            </a:extLst>
          </p:cNvPr>
          <p:cNvSpPr txBox="1"/>
          <p:nvPr/>
        </p:nvSpPr>
        <p:spPr>
          <a:xfrm>
            <a:off x="8596993" y="4082144"/>
            <a:ext cx="2665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STEREO_MATCHING_HORIZONTAL = 0.4</a:t>
            </a:r>
          </a:p>
          <a:p>
            <a:r>
              <a:rPr lang="fi-FI" sz="1200" dirty="0" err="1"/>
              <a:t>Hungarian</a:t>
            </a:r>
            <a:r>
              <a:rPr lang="fi-FI" sz="1200" dirty="0"/>
              <a:t> </a:t>
            </a:r>
            <a:r>
              <a:rPr lang="fi-FI" sz="1200" dirty="0" err="1"/>
              <a:t>algorithm</a:t>
            </a:r>
            <a:r>
              <a:rPr lang="fi-FI" sz="1200" dirty="0"/>
              <a:t> for </a:t>
            </a:r>
            <a:r>
              <a:rPr lang="fi-FI" sz="1200" dirty="0" err="1"/>
              <a:t>matching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1194868D-4577-4A83-B55C-BF8C7E6417D1}"/>
              </a:ext>
            </a:extLst>
          </p:cNvPr>
          <p:cNvSpPr txBox="1"/>
          <p:nvPr/>
        </p:nvSpPr>
        <p:spPr>
          <a:xfrm>
            <a:off x="1085850" y="6115050"/>
            <a:ext cx="10602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generated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. </a:t>
            </a:r>
            <a:r>
              <a:rPr lang="fi-FI" dirty="0" err="1"/>
              <a:t>Patterns</a:t>
            </a:r>
            <a:r>
              <a:rPr lang="fi-FI" dirty="0"/>
              <a:t> life </a:t>
            </a:r>
            <a:r>
              <a:rPr lang="fi-FI" dirty="0" err="1"/>
              <a:t>spans</a:t>
            </a:r>
            <a:r>
              <a:rPr lang="fi-FI" dirty="0"/>
              <a:t> in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cameras</a:t>
            </a:r>
            <a:r>
              <a:rPr lang="fi-FI" dirty="0"/>
              <a:t> </a:t>
            </a:r>
            <a:r>
              <a:rPr lang="fi-FI" dirty="0" err="1"/>
              <a:t>lead</a:t>
            </a:r>
            <a:r>
              <a:rPr lang="fi-FI" dirty="0"/>
              <a:t> to </a:t>
            </a:r>
            <a:r>
              <a:rPr lang="fi-FI" dirty="0" err="1"/>
              <a:t>complications</a:t>
            </a:r>
            <a:r>
              <a:rPr lang="fi-FI" dirty="0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6493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BAD1EE13-ABF5-4D27-A667-8C4E90A4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63" y="327259"/>
            <a:ext cx="8097633" cy="5900285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9F4F7422-8B5A-43CF-B8DB-408D96508E16}"/>
              </a:ext>
            </a:extLst>
          </p:cNvPr>
          <p:cNvSpPr txBox="1"/>
          <p:nvPr/>
        </p:nvSpPr>
        <p:spPr>
          <a:xfrm>
            <a:off x="8794654" y="327259"/>
            <a:ext cx="2793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perfect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 </a:t>
            </a:r>
            <a:r>
              <a:rPr lang="fi-FI" dirty="0" err="1"/>
              <a:t>enough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moment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>
                <a:solidFill>
                  <a:srgbClr val="FF0000"/>
                </a:solidFill>
              </a:rPr>
              <a:t>Research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topic</a:t>
            </a:r>
            <a:r>
              <a:rPr lang="fi-FI" dirty="0">
                <a:solidFill>
                  <a:srgbClr val="FF0000"/>
                </a:solidFill>
              </a:rPr>
              <a:t> for 2019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6" name="Picture 2" descr="Image result for lamp on">
            <a:extLst>
              <a:ext uri="{FF2B5EF4-FFF2-40B4-BE49-F238E27FC236}">
                <a16:creationId xmlns:a16="http://schemas.microsoft.com/office/drawing/2014/main" id="{A0E63D8E-38F2-4DBA-96F2-8832E2A40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 r="-2" b="3208"/>
          <a:stretch/>
        </p:blipFill>
        <p:spPr bwMode="auto">
          <a:xfrm>
            <a:off x="8794654" y="1976722"/>
            <a:ext cx="3198888" cy="290455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43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EB18CCD-D07C-462B-85CC-282BB3013350}"/>
              </a:ext>
            </a:extLst>
          </p:cNvPr>
          <p:cNvSpPr txBox="1"/>
          <p:nvPr/>
        </p:nvSpPr>
        <p:spPr>
          <a:xfrm>
            <a:off x="327259" y="269499"/>
            <a:ext cx="10511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implementing</a:t>
            </a:r>
            <a:r>
              <a:rPr lang="fi-FI" dirty="0"/>
              <a:t> stereo vision,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stereo vision. </a:t>
            </a:r>
            <a:r>
              <a:rPr lang="fi-FI" dirty="0" err="1"/>
              <a:t>Accurate</a:t>
            </a:r>
            <a:r>
              <a:rPr lang="fi-FI" dirty="0"/>
              <a:t> in </a:t>
            </a:r>
            <a:r>
              <a:rPr lang="fi-FI" dirty="0" err="1"/>
              <a:t>short</a:t>
            </a:r>
            <a:r>
              <a:rPr lang="fi-FI" dirty="0"/>
              <a:t> </a:t>
            </a:r>
            <a:r>
              <a:rPr lang="fi-FI" dirty="0" err="1"/>
              <a:t>distances</a:t>
            </a:r>
            <a:r>
              <a:rPr lang="fi-FI" dirty="0"/>
              <a:t> (for Kitti, 20 </a:t>
            </a:r>
            <a:r>
              <a:rPr lang="fi-FI" dirty="0" err="1"/>
              <a:t>meters</a:t>
            </a:r>
            <a:r>
              <a:rPr lang="fi-FI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. Can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in long </a:t>
            </a:r>
            <a:r>
              <a:rPr lang="fi-FI" dirty="0" err="1"/>
              <a:t>distances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stereo vision is </a:t>
            </a:r>
            <a:r>
              <a:rPr lang="fi-FI" dirty="0" err="1"/>
              <a:t>inaccurate</a:t>
            </a:r>
            <a:r>
              <a:rPr lang="fi-FI" dirty="0"/>
              <a:t>.</a:t>
            </a:r>
            <a:endParaRPr lang="en-GB" dirty="0"/>
          </a:p>
        </p:txBody>
      </p:sp>
      <p:grpSp>
        <p:nvGrpSpPr>
          <p:cNvPr id="37" name="Ryhmä 36">
            <a:extLst>
              <a:ext uri="{FF2B5EF4-FFF2-40B4-BE49-F238E27FC236}">
                <a16:creationId xmlns:a16="http://schemas.microsoft.com/office/drawing/2014/main" id="{27274E59-17EA-4EC8-9B61-A8DDAC9AFDBD}"/>
              </a:ext>
            </a:extLst>
          </p:cNvPr>
          <p:cNvGrpSpPr/>
          <p:nvPr/>
        </p:nvGrpSpPr>
        <p:grpSpPr>
          <a:xfrm>
            <a:off x="3196676" y="1521663"/>
            <a:ext cx="4908823" cy="1688522"/>
            <a:chOff x="3196676" y="1521663"/>
            <a:chExt cx="4908823" cy="1688522"/>
          </a:xfrm>
        </p:grpSpPr>
        <p:cxnSp>
          <p:nvCxnSpPr>
            <p:cNvPr id="5" name="Suora yhdysviiva 4">
              <a:extLst>
                <a:ext uri="{FF2B5EF4-FFF2-40B4-BE49-F238E27FC236}">
                  <a16:creationId xmlns:a16="http://schemas.microsoft.com/office/drawing/2014/main" id="{0C526B8C-0386-482B-9EB9-B7D2120D82E6}"/>
                </a:ext>
              </a:extLst>
            </p:cNvPr>
            <p:cNvCxnSpPr/>
            <p:nvPr/>
          </p:nvCxnSpPr>
          <p:spPr>
            <a:xfrm>
              <a:off x="3276352" y="2869874"/>
              <a:ext cx="4829147" cy="422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yhdysviiva 5">
              <a:extLst>
                <a:ext uri="{FF2B5EF4-FFF2-40B4-BE49-F238E27FC236}">
                  <a16:creationId xmlns:a16="http://schemas.microsoft.com/office/drawing/2014/main" id="{BEA568CC-39AF-45E6-9EBE-59FBDD5ECC20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016786"/>
              <a:ext cx="0" cy="990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uora yhdysviiva 6">
              <a:extLst>
                <a:ext uri="{FF2B5EF4-FFF2-40B4-BE49-F238E27FC236}">
                  <a16:creationId xmlns:a16="http://schemas.microsoft.com/office/drawing/2014/main" id="{4ED7CE73-D02A-41F6-847F-AB8AAFE69D50}"/>
                </a:ext>
              </a:extLst>
            </p:cNvPr>
            <p:cNvCxnSpPr/>
            <p:nvPr/>
          </p:nvCxnSpPr>
          <p:spPr>
            <a:xfrm>
              <a:off x="7448349" y="1670124"/>
              <a:ext cx="0" cy="6933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uora yhdysviiva 7">
              <a:extLst>
                <a:ext uri="{FF2B5EF4-FFF2-40B4-BE49-F238E27FC236}">
                  <a16:creationId xmlns:a16="http://schemas.microsoft.com/office/drawing/2014/main" id="{5262D7B5-D81D-4D1B-BBC2-415D61585D65}"/>
                </a:ext>
              </a:extLst>
            </p:cNvPr>
            <p:cNvCxnSpPr/>
            <p:nvPr/>
          </p:nvCxnSpPr>
          <p:spPr>
            <a:xfrm flipV="1">
              <a:off x="3276352" y="1670124"/>
              <a:ext cx="4171996" cy="1199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uora yhdysviiva 8">
              <a:extLst>
                <a:ext uri="{FF2B5EF4-FFF2-40B4-BE49-F238E27FC236}">
                  <a16:creationId xmlns:a16="http://schemas.microsoft.com/office/drawing/2014/main" id="{A2446B37-B6AB-49FE-A7CC-7F9CFE717A1B}"/>
                </a:ext>
              </a:extLst>
            </p:cNvPr>
            <p:cNvCxnSpPr/>
            <p:nvPr/>
          </p:nvCxnSpPr>
          <p:spPr>
            <a:xfrm flipH="1">
              <a:off x="3276352" y="2363447"/>
              <a:ext cx="4171996" cy="506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uora yhdysviiva 9">
              <a:extLst>
                <a:ext uri="{FF2B5EF4-FFF2-40B4-BE49-F238E27FC236}">
                  <a16:creationId xmlns:a16="http://schemas.microsoft.com/office/drawing/2014/main" id="{9CA7CA54-C448-4032-B098-36AB870678F9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556372"/>
              <a:ext cx="0" cy="211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E36EDD4C-8EBA-4204-BFDA-622FFEA1C837}"/>
                </a:ext>
              </a:extLst>
            </p:cNvPr>
            <p:cNvCxnSpPr/>
            <p:nvPr/>
          </p:nvCxnSpPr>
          <p:spPr>
            <a:xfrm flipH="1">
              <a:off x="3318555" y="2016786"/>
              <a:ext cx="4129794" cy="853089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uora nuoliyhdysviiva 11">
              <a:extLst>
                <a:ext uri="{FF2B5EF4-FFF2-40B4-BE49-F238E27FC236}">
                  <a16:creationId xmlns:a16="http://schemas.microsoft.com/office/drawing/2014/main" id="{FF4E15B1-DE30-4722-9283-34E347830750}"/>
                </a:ext>
              </a:extLst>
            </p:cNvPr>
            <p:cNvCxnSpPr>
              <a:cxnSpLocks/>
            </p:cNvCxnSpPr>
            <p:nvPr/>
          </p:nvCxnSpPr>
          <p:spPr>
            <a:xfrm>
              <a:off x="3276352" y="3171320"/>
              <a:ext cx="1055057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iruutu 12">
              <a:extLst>
                <a:ext uri="{FF2B5EF4-FFF2-40B4-BE49-F238E27FC236}">
                  <a16:creationId xmlns:a16="http://schemas.microsoft.com/office/drawing/2014/main" id="{56F4DECA-52D6-4652-92EF-59F530281F44}"/>
                </a:ext>
              </a:extLst>
            </p:cNvPr>
            <p:cNvSpPr txBox="1"/>
            <p:nvPr/>
          </p:nvSpPr>
          <p:spPr>
            <a:xfrm>
              <a:off x="3597363" y="2968678"/>
              <a:ext cx="2015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14" name="Tekstiruutu 13">
              <a:extLst>
                <a:ext uri="{FF2B5EF4-FFF2-40B4-BE49-F238E27FC236}">
                  <a16:creationId xmlns:a16="http://schemas.microsoft.com/office/drawing/2014/main" id="{75904919-942C-4061-81ED-7D2F7F282A19}"/>
                </a:ext>
              </a:extLst>
            </p:cNvPr>
            <p:cNvSpPr txBox="1"/>
            <p:nvPr/>
          </p:nvSpPr>
          <p:spPr>
            <a:xfrm>
              <a:off x="3196676" y="2665636"/>
              <a:ext cx="233411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A</a:t>
              </a:r>
              <a:endParaRPr lang="en-GB" sz="1000" dirty="0"/>
            </a:p>
          </p:txBody>
        </p: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B9767C39-2A15-4723-AA30-F8BAB5A8B653}"/>
                </a:ext>
              </a:extLst>
            </p:cNvPr>
            <p:cNvSpPr txBox="1"/>
            <p:nvPr/>
          </p:nvSpPr>
          <p:spPr>
            <a:xfrm>
              <a:off x="4278161" y="2686909"/>
              <a:ext cx="230515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B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47D30A01-BF7C-4B30-9597-0AAECF239E81}"/>
                </a:ext>
              </a:extLst>
            </p:cNvPr>
            <p:cNvSpPr txBox="1"/>
            <p:nvPr/>
          </p:nvSpPr>
          <p:spPr>
            <a:xfrm>
              <a:off x="7431151" y="2289502"/>
              <a:ext cx="229068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C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3FA7F7CA-DD6D-49D6-B6BD-52277BE692A0}"/>
                </a:ext>
              </a:extLst>
            </p:cNvPr>
            <p:cNvSpPr txBox="1"/>
            <p:nvPr/>
          </p:nvSpPr>
          <p:spPr>
            <a:xfrm>
              <a:off x="7413491" y="1521663"/>
              <a:ext cx="2377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D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0146D94-3FF1-430A-B278-01304AD0464D}"/>
                </a:ext>
              </a:extLst>
            </p:cNvPr>
            <p:cNvSpPr txBox="1"/>
            <p:nvPr/>
          </p:nvSpPr>
          <p:spPr>
            <a:xfrm>
              <a:off x="4285605" y="2315798"/>
              <a:ext cx="22327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E</a:t>
              </a:r>
              <a:endParaRPr lang="en-GB" sz="1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3DAAD9DC-F0D9-4ECD-9368-63A0924FBFB9}"/>
                </a:ext>
              </a:extLst>
            </p:cNvPr>
            <p:cNvSpPr txBox="1"/>
            <p:nvPr/>
          </p:nvSpPr>
          <p:spPr>
            <a:xfrm>
              <a:off x="7660219" y="1899223"/>
              <a:ext cx="227619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endParaRPr lang="en-GB" sz="1000" dirty="0"/>
            </a:p>
          </p:txBody>
        </p:sp>
        <p:cxnSp>
          <p:nvCxnSpPr>
            <p:cNvPr id="20" name="Suora nuoliyhdysviiva 19">
              <a:extLst>
                <a:ext uri="{FF2B5EF4-FFF2-40B4-BE49-F238E27FC236}">
                  <a16:creationId xmlns:a16="http://schemas.microsoft.com/office/drawing/2014/main" id="{C3A39331-D725-40B3-82DE-37E6E26AFD57}"/>
                </a:ext>
              </a:extLst>
            </p:cNvPr>
            <p:cNvCxnSpPr>
              <a:cxnSpLocks/>
              <a:stCxn id="17" idx="3"/>
              <a:endCxn id="16" idx="3"/>
            </p:cNvCxnSpPr>
            <p:nvPr/>
          </p:nvCxnSpPr>
          <p:spPr>
            <a:xfrm>
              <a:off x="7651247" y="1632867"/>
              <a:ext cx="8972" cy="767839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uora nuoliyhdysviiva 20">
              <a:extLst>
                <a:ext uri="{FF2B5EF4-FFF2-40B4-BE49-F238E27FC236}">
                  <a16:creationId xmlns:a16="http://schemas.microsoft.com/office/drawing/2014/main" id="{A3495E09-3630-4DCE-BB1B-CBB56173D69A}"/>
                </a:ext>
              </a:extLst>
            </p:cNvPr>
            <p:cNvCxnSpPr>
              <a:cxnSpLocks/>
            </p:cNvCxnSpPr>
            <p:nvPr/>
          </p:nvCxnSpPr>
          <p:spPr>
            <a:xfrm>
              <a:off x="4434403" y="2520477"/>
              <a:ext cx="0" cy="229762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kstiruutu 21">
              <a:extLst>
                <a:ext uri="{FF2B5EF4-FFF2-40B4-BE49-F238E27FC236}">
                  <a16:creationId xmlns:a16="http://schemas.microsoft.com/office/drawing/2014/main" id="{57342C97-6D40-472F-8A0F-8845E471E9C3}"/>
                </a:ext>
              </a:extLst>
            </p:cNvPr>
            <p:cNvSpPr txBox="1"/>
            <p:nvPr/>
          </p:nvSpPr>
          <p:spPr>
            <a:xfrm>
              <a:off x="4444889" y="2525805"/>
              <a:ext cx="253682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r>
                <a:rPr lang="fi-FI" sz="1000" baseline="-25000" dirty="0"/>
                <a:t>i</a:t>
              </a:r>
              <a:endParaRPr lang="en-GB" sz="1000" baseline="-25000" dirty="0"/>
            </a:p>
          </p:txBody>
        </p:sp>
        <p:sp>
          <p:nvSpPr>
            <p:cNvPr id="23" name="Tekstiruutu 22">
              <a:extLst>
                <a:ext uri="{FF2B5EF4-FFF2-40B4-BE49-F238E27FC236}">
                  <a16:creationId xmlns:a16="http://schemas.microsoft.com/office/drawing/2014/main" id="{0AC0679B-4412-455B-9444-4675579BEA90}"/>
                </a:ext>
              </a:extLst>
            </p:cNvPr>
            <p:cNvSpPr txBox="1"/>
            <p:nvPr/>
          </p:nvSpPr>
          <p:spPr>
            <a:xfrm>
              <a:off x="4988418" y="2629300"/>
              <a:ext cx="231964" cy="222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000" dirty="0"/>
                <a:t>α</a:t>
              </a:r>
              <a:endParaRPr lang="en-GB" sz="1000" dirty="0"/>
            </a:p>
          </p:txBody>
        </p:sp>
        <p:sp>
          <p:nvSpPr>
            <p:cNvPr id="24" name="Kaari 23">
              <a:extLst>
                <a:ext uri="{FF2B5EF4-FFF2-40B4-BE49-F238E27FC236}">
                  <a16:creationId xmlns:a16="http://schemas.microsoft.com/office/drawing/2014/main" id="{EDB6DE0F-8B65-4771-A15E-03075D3BE0DB}"/>
                </a:ext>
              </a:extLst>
            </p:cNvPr>
            <p:cNvSpPr/>
            <p:nvPr/>
          </p:nvSpPr>
          <p:spPr>
            <a:xfrm>
              <a:off x="4811151" y="2556372"/>
              <a:ext cx="207139" cy="653813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kstiruutu 24">
              <a:extLst>
                <a:ext uri="{FF2B5EF4-FFF2-40B4-BE49-F238E27FC236}">
                  <a16:creationId xmlns:a16="http://schemas.microsoft.com/office/drawing/2014/main" id="{A09CE091-AC23-45C7-B107-3A0CAB554CC5}"/>
                </a:ext>
              </a:extLst>
            </p:cNvPr>
            <p:cNvSpPr txBox="1"/>
            <p:nvPr/>
          </p:nvSpPr>
          <p:spPr>
            <a:xfrm>
              <a:off x="7424200" y="1890029"/>
              <a:ext cx="220380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26" name="Tekstiruutu 25">
              <a:extLst>
                <a:ext uri="{FF2B5EF4-FFF2-40B4-BE49-F238E27FC236}">
                  <a16:creationId xmlns:a16="http://schemas.microsoft.com/office/drawing/2014/main" id="{88EC289F-3D28-42C7-B1E1-C28F1373C056}"/>
                </a:ext>
              </a:extLst>
            </p:cNvPr>
            <p:cNvSpPr txBox="1"/>
            <p:nvPr/>
          </p:nvSpPr>
          <p:spPr>
            <a:xfrm>
              <a:off x="4116971" y="2563028"/>
              <a:ext cx="239203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G</a:t>
              </a:r>
              <a:endParaRPr lang="en-GB" sz="1000" dirty="0"/>
            </a:p>
          </p:txBody>
        </p:sp>
        <p:sp>
          <p:nvSpPr>
            <p:cNvPr id="27" name="Tekstiruutu 26">
              <a:extLst>
                <a:ext uri="{FF2B5EF4-FFF2-40B4-BE49-F238E27FC236}">
                  <a16:creationId xmlns:a16="http://schemas.microsoft.com/office/drawing/2014/main" id="{C145189B-C37C-4D41-8A70-8ACEAA2312AC}"/>
                </a:ext>
              </a:extLst>
            </p:cNvPr>
            <p:cNvSpPr txBox="1"/>
            <p:nvPr/>
          </p:nvSpPr>
          <p:spPr>
            <a:xfrm>
              <a:off x="6232698" y="2168445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/>
                <a:t>d =AF</a:t>
              </a:r>
            </a:p>
          </p:txBody>
        </p:sp>
      </p:grpSp>
      <p:sp>
        <p:nvSpPr>
          <p:cNvPr id="31" name="Suorakulmio: Pyöristetyt kulmat 30">
            <a:extLst>
              <a:ext uri="{FF2B5EF4-FFF2-40B4-BE49-F238E27FC236}">
                <a16:creationId xmlns:a16="http://schemas.microsoft.com/office/drawing/2014/main" id="{75C39A22-6041-4762-84AF-90AD4A7A59EB}"/>
              </a:ext>
            </a:extLst>
          </p:cNvPr>
          <p:cNvSpPr/>
          <p:nvPr/>
        </p:nvSpPr>
        <p:spPr>
          <a:xfrm>
            <a:off x="889784" y="3683603"/>
            <a:ext cx="3411625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/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/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r</a:t>
                </a:r>
                <a:r>
                  <a:rPr lang="fi-FI" sz="1200" i="1" baseline="-25000" dirty="0" err="1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radius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r = </a:t>
                </a:r>
                <a:r>
                  <a:rPr lang="fi-FI" sz="1200" i="1" dirty="0" err="1"/>
                  <a:t>body</a:t>
                </a:r>
                <a:r>
                  <a:rPr lang="fi-FI" sz="1200" i="1" dirty="0"/>
                  <a:t> radius (m), </a:t>
                </a:r>
                <a:r>
                  <a:rPr lang="fi-FI" sz="1200" i="1" dirty="0" err="1"/>
                  <a:t>mean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from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class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specific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distribution</a:t>
                </a:r>
                <a:endParaRPr lang="fi-FI" sz="1200" i="1" dirty="0"/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blipFill>
                <a:blip r:embed="rId3"/>
                <a:stretch>
                  <a:fillRect l="-2787" t="-3774" r="-2265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uorakulmio: Pyöristetyt kulmat 33">
            <a:extLst>
              <a:ext uri="{FF2B5EF4-FFF2-40B4-BE49-F238E27FC236}">
                <a16:creationId xmlns:a16="http://schemas.microsoft.com/office/drawing/2014/main" id="{B3E445D4-3C70-40D7-A3DB-694FA99B6871}"/>
              </a:ext>
            </a:extLst>
          </p:cNvPr>
          <p:cNvSpPr/>
          <p:nvPr/>
        </p:nvSpPr>
        <p:spPr>
          <a:xfrm>
            <a:off x="6770025" y="3683603"/>
            <a:ext cx="3709358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/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𝑠𝑡𝑒𝑟𝑒𝑜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𝑑𝑠</m:t>
                          </m:r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/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/>
                  <a:t>b = </a:t>
                </a:r>
                <a:r>
                  <a:rPr lang="fi-FI" sz="1200" i="1" dirty="0" err="1"/>
                  <a:t>base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line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ds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disparity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blipFill>
                <a:blip r:embed="rId5"/>
                <a:stretch>
                  <a:fillRect l="-6452" t="-3774" r="-6048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015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1E8AF70E-2469-44F6-BA79-FDB6DD75DF0C}"/>
              </a:ext>
            </a:extLst>
          </p:cNvPr>
          <p:cNvSpPr txBox="1"/>
          <p:nvPr/>
        </p:nvSpPr>
        <p:spPr>
          <a:xfrm>
            <a:off x="423512" y="423511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Combining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/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blipFill>
                <a:blip r:embed="rId2"/>
                <a:stretch>
                  <a:fillRect l="-2491" r="-712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uva 5">
            <a:extLst>
              <a:ext uri="{FF2B5EF4-FFF2-40B4-BE49-F238E27FC236}">
                <a16:creationId xmlns:a16="http://schemas.microsoft.com/office/drawing/2014/main" id="{4DA8DABA-DBCC-40D5-A9DB-5568CF94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2" y="2297409"/>
            <a:ext cx="5310487" cy="2059516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A7F6F43D-E313-4CA5-927B-168390FD8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638" y="255375"/>
            <a:ext cx="4041654" cy="2716387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5DD117C-8A37-4A7B-B32B-7B4E61DB380D}"/>
              </a:ext>
            </a:extLst>
          </p:cNvPr>
          <p:cNvSpPr txBox="1"/>
          <p:nvPr/>
        </p:nvSpPr>
        <p:spPr>
          <a:xfrm>
            <a:off x="6652015" y="2912418"/>
            <a:ext cx="15007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stereo_max_distance</a:t>
            </a:r>
            <a:r>
              <a:rPr lang="fi-FI" sz="900" dirty="0"/>
              <a:t> = 20.0</a:t>
            </a:r>
            <a:endParaRPr lang="en-GB" sz="9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D498DA52-BBD2-4910-A812-1E4504B0A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639" y="3327167"/>
            <a:ext cx="4041654" cy="273308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CC4C38B6-9B7C-4B96-95B6-375C93BCF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016" y="6138291"/>
            <a:ext cx="1009694" cy="302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/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𝑒𝑠𝑡𝑖𝑚𝑎𝑡𝑒𝑑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blipFill>
                <a:blip r:embed="rId7"/>
                <a:stretch>
                  <a:fillRect l="-1781" r="-254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kstiruutu 13">
            <a:extLst>
              <a:ext uri="{FF2B5EF4-FFF2-40B4-BE49-F238E27FC236}">
                <a16:creationId xmlns:a16="http://schemas.microsoft.com/office/drawing/2014/main" id="{202C33C3-B38D-414C-9763-516FE304C4D5}"/>
              </a:ext>
            </a:extLst>
          </p:cNvPr>
          <p:cNvSpPr txBox="1"/>
          <p:nvPr/>
        </p:nvSpPr>
        <p:spPr>
          <a:xfrm>
            <a:off x="436883" y="5768959"/>
            <a:ext cx="499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Procedure</a:t>
            </a:r>
            <a:r>
              <a:rPr lang="fi-FI" dirty="0"/>
              <a:t> is </a:t>
            </a:r>
            <a:r>
              <a:rPr lang="fi-FI" dirty="0" err="1"/>
              <a:t>iterated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convergence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max_iter</a:t>
            </a:r>
            <a:br>
              <a:rPr lang="fi-FI" dirty="0"/>
            </a:br>
            <a:r>
              <a:rPr lang="fi-FI" dirty="0"/>
              <a:t>(</a:t>
            </a:r>
            <a:r>
              <a:rPr lang="fi-FI" dirty="0" err="1"/>
              <a:t>or</a:t>
            </a:r>
            <a:r>
              <a:rPr lang="fi-FI" dirty="0"/>
              <a:t> just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 dirty="0"/>
              <a:t>?)</a:t>
            </a:r>
            <a:endParaRPr lang="en-GB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5C1EB41C-E1A2-4CC9-B681-C99464CAAA6B}"/>
              </a:ext>
            </a:extLst>
          </p:cNvPr>
          <p:cNvSpPr txBox="1"/>
          <p:nvPr/>
        </p:nvSpPr>
        <p:spPr>
          <a:xfrm>
            <a:off x="423512" y="4658516"/>
            <a:ext cx="13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Initialization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37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8E0BC989-873F-4024-BDE6-BEB4B4D173B8}"/>
              </a:ext>
            </a:extLst>
          </p:cNvPr>
          <p:cNvSpPr txBox="1"/>
          <p:nvPr/>
        </p:nvSpPr>
        <p:spPr>
          <a:xfrm>
            <a:off x="807226" y="394692"/>
            <a:ext cx="444519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Next </a:t>
            </a:r>
            <a:r>
              <a:rPr lang="fi-FI" dirty="0" err="1"/>
              <a:t>steps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fi-FI" dirty="0"/>
          </a:p>
          <a:p>
            <a:r>
              <a:rPr lang="fi-FI" dirty="0" err="1"/>
              <a:t>Other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forecast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kinetic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swarm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R </a:t>
            </a:r>
            <a:r>
              <a:rPr lang="fi-FI" dirty="0" err="1"/>
              <a:t>matrix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Monograph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papers</a:t>
            </a:r>
            <a:r>
              <a:rPr lang="fi-FI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i-FI" dirty="0"/>
          </a:p>
          <a:p>
            <a:endParaRPr lang="fi-FI" dirty="0"/>
          </a:p>
          <a:p>
            <a:endParaRPr lang="en-GB" dirty="0"/>
          </a:p>
        </p:txBody>
      </p:sp>
      <p:sp>
        <p:nvSpPr>
          <p:cNvPr id="3" name="Ellipsi 2">
            <a:extLst>
              <a:ext uri="{FF2B5EF4-FFF2-40B4-BE49-F238E27FC236}">
                <a16:creationId xmlns:a16="http://schemas.microsoft.com/office/drawing/2014/main" id="{926341EC-905C-4458-BE04-7C06C97DE73F}"/>
              </a:ext>
            </a:extLst>
          </p:cNvPr>
          <p:cNvSpPr/>
          <p:nvPr/>
        </p:nvSpPr>
        <p:spPr>
          <a:xfrm>
            <a:off x="5315723" y="77294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lipsi 4">
            <a:extLst>
              <a:ext uri="{FF2B5EF4-FFF2-40B4-BE49-F238E27FC236}">
                <a16:creationId xmlns:a16="http://schemas.microsoft.com/office/drawing/2014/main" id="{D517B963-1473-4410-A207-744B249DA306}"/>
              </a:ext>
            </a:extLst>
          </p:cNvPr>
          <p:cNvSpPr/>
          <p:nvPr/>
        </p:nvSpPr>
        <p:spPr>
          <a:xfrm>
            <a:off x="10833777" y="1992922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i 5">
            <a:extLst>
              <a:ext uri="{FF2B5EF4-FFF2-40B4-BE49-F238E27FC236}">
                <a16:creationId xmlns:a16="http://schemas.microsoft.com/office/drawing/2014/main" id="{AF893F14-0512-4593-95F8-4DCCC0F787D3}"/>
              </a:ext>
            </a:extLst>
          </p:cNvPr>
          <p:cNvSpPr/>
          <p:nvPr/>
        </p:nvSpPr>
        <p:spPr>
          <a:xfrm>
            <a:off x="4034195" y="2134346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CA4CF621-323A-486B-89E4-2377DAABD5F8}"/>
              </a:ext>
            </a:extLst>
          </p:cNvPr>
          <p:cNvSpPr/>
          <p:nvPr/>
        </p:nvSpPr>
        <p:spPr>
          <a:xfrm>
            <a:off x="3517403" y="103202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i 7">
            <a:extLst>
              <a:ext uri="{FF2B5EF4-FFF2-40B4-BE49-F238E27FC236}">
                <a16:creationId xmlns:a16="http://schemas.microsoft.com/office/drawing/2014/main" id="{DB25AD76-5846-411F-98D2-19656C662509}"/>
              </a:ext>
            </a:extLst>
          </p:cNvPr>
          <p:cNvSpPr/>
          <p:nvPr/>
        </p:nvSpPr>
        <p:spPr>
          <a:xfrm>
            <a:off x="3136403" y="131396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1085B3CB-FC5E-4AC2-80A0-932F57F0763C}"/>
              </a:ext>
            </a:extLst>
          </p:cNvPr>
          <p:cNvSpPr/>
          <p:nvPr/>
        </p:nvSpPr>
        <p:spPr>
          <a:xfrm>
            <a:off x="4977601" y="161876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CFF149A0-10C8-47E2-BA33-BB3892751C72}"/>
              </a:ext>
            </a:extLst>
          </p:cNvPr>
          <p:cNvCxnSpPr/>
          <p:nvPr/>
        </p:nvCxnSpPr>
        <p:spPr>
          <a:xfrm flipH="1">
            <a:off x="753886" y="2514600"/>
            <a:ext cx="32803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i 12">
            <a:extLst>
              <a:ext uri="{FF2B5EF4-FFF2-40B4-BE49-F238E27FC236}">
                <a16:creationId xmlns:a16="http://schemas.microsoft.com/office/drawing/2014/main" id="{09BC24C8-3404-4CF3-A4FF-A316F6DE74C1}"/>
              </a:ext>
            </a:extLst>
          </p:cNvPr>
          <p:cNvSpPr/>
          <p:nvPr/>
        </p:nvSpPr>
        <p:spPr>
          <a:xfrm>
            <a:off x="2451777" y="2678722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i 13">
            <a:extLst>
              <a:ext uri="{FF2B5EF4-FFF2-40B4-BE49-F238E27FC236}">
                <a16:creationId xmlns:a16="http://schemas.microsoft.com/office/drawing/2014/main" id="{F4613C65-DA0B-48F5-9524-3DC53E9A4C7D}"/>
              </a:ext>
            </a:extLst>
          </p:cNvPr>
          <p:cNvSpPr/>
          <p:nvPr/>
        </p:nvSpPr>
        <p:spPr>
          <a:xfrm>
            <a:off x="3327190" y="2969079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i 14">
            <a:extLst>
              <a:ext uri="{FF2B5EF4-FFF2-40B4-BE49-F238E27FC236}">
                <a16:creationId xmlns:a16="http://schemas.microsoft.com/office/drawing/2014/main" id="{A813D481-CC70-43D2-A797-D76A2596A237}"/>
              </a:ext>
            </a:extLst>
          </p:cNvPr>
          <p:cNvSpPr/>
          <p:nvPr/>
        </p:nvSpPr>
        <p:spPr>
          <a:xfrm>
            <a:off x="3615094" y="3233615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i 15">
            <a:extLst>
              <a:ext uri="{FF2B5EF4-FFF2-40B4-BE49-F238E27FC236}">
                <a16:creationId xmlns:a16="http://schemas.microsoft.com/office/drawing/2014/main" id="{BAE594FB-9EC9-443A-A1F8-46D7BFA4482B}"/>
              </a:ext>
            </a:extLst>
          </p:cNvPr>
          <p:cNvSpPr/>
          <p:nvPr/>
        </p:nvSpPr>
        <p:spPr>
          <a:xfrm>
            <a:off x="2731174" y="3528653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i 16">
            <a:extLst>
              <a:ext uri="{FF2B5EF4-FFF2-40B4-BE49-F238E27FC236}">
                <a16:creationId xmlns:a16="http://schemas.microsoft.com/office/drawing/2014/main" id="{0B1522D0-46F9-456A-9523-B24919FB284B}"/>
              </a:ext>
            </a:extLst>
          </p:cNvPr>
          <p:cNvSpPr/>
          <p:nvPr/>
        </p:nvSpPr>
        <p:spPr>
          <a:xfrm>
            <a:off x="3615094" y="1848728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673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E0E0310-98CD-4845-8C49-621619CD0799}"/>
              </a:ext>
            </a:extLst>
          </p:cNvPr>
          <p:cNvSpPr txBox="1"/>
          <p:nvPr/>
        </p:nvSpPr>
        <p:spPr>
          <a:xfrm>
            <a:off x="606392" y="567891"/>
            <a:ext cx="429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Estimating</a:t>
            </a:r>
            <a:r>
              <a:rPr lang="fi-FI" dirty="0"/>
              <a:t>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matched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D6603E03-322A-4103-9263-9BE59C52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62" y="1540042"/>
            <a:ext cx="5471696" cy="342966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DC0ED3F3-EF70-48DF-A428-7C250011FAFE}"/>
              </a:ext>
            </a:extLst>
          </p:cNvPr>
          <p:cNvSpPr txBox="1"/>
          <p:nvPr/>
        </p:nvSpPr>
        <p:spPr>
          <a:xfrm>
            <a:off x="2421696" y="2379045"/>
            <a:ext cx="1457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x_min_left</a:t>
            </a:r>
            <a:endParaRPr lang="fi-FI" sz="1200" dirty="0"/>
          </a:p>
          <a:p>
            <a:pPr lvl="1"/>
            <a:r>
              <a:rPr lang="fi-FI" sz="1200" dirty="0" err="1"/>
              <a:t>x_max_left</a:t>
            </a:r>
            <a:endParaRPr lang="en-GB" sz="12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DDB86D19-F8B6-4D18-94E2-E0A2F895941B}"/>
              </a:ext>
            </a:extLst>
          </p:cNvPr>
          <p:cNvSpPr txBox="1"/>
          <p:nvPr/>
        </p:nvSpPr>
        <p:spPr>
          <a:xfrm>
            <a:off x="2421695" y="3980234"/>
            <a:ext cx="154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x_min_right</a:t>
            </a:r>
            <a:endParaRPr lang="fi-FI" sz="1200" dirty="0"/>
          </a:p>
          <a:p>
            <a:pPr lvl="1"/>
            <a:r>
              <a:rPr lang="fi-FI" sz="1200" dirty="0" err="1"/>
              <a:t>x_max_right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/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𝑃𝑎𝑡𝑡𝑒𝑟𝑛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𝑑𝑖𝑠𝑝𝑎𝑟𝑖𝑡𝑦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0.5 * (</a:t>
                </a:r>
                <a:r>
                  <a:rPr lang="en-GB" dirty="0" err="1"/>
                  <a:t>x_min_left+x_max_left</a:t>
                </a:r>
                <a:r>
                  <a:rPr lang="en-GB" dirty="0"/>
                  <a:t>)-0.5*(</a:t>
                </a:r>
                <a:r>
                  <a:rPr lang="en-GB" dirty="0" err="1"/>
                  <a:t>x_min_right+x_max_right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blipFill>
                <a:blip r:embed="rId3"/>
                <a:stretch>
                  <a:fillRect l="-1082" t="-28261" r="-2009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488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yhmä 24">
            <a:extLst>
              <a:ext uri="{FF2B5EF4-FFF2-40B4-BE49-F238E27FC236}">
                <a16:creationId xmlns:a16="http://schemas.microsoft.com/office/drawing/2014/main" id="{84D5CC54-CD2D-4A0E-9049-E0F252C29AC6}"/>
              </a:ext>
            </a:extLst>
          </p:cNvPr>
          <p:cNvGrpSpPr/>
          <p:nvPr/>
        </p:nvGrpSpPr>
        <p:grpSpPr>
          <a:xfrm>
            <a:off x="2496525" y="639741"/>
            <a:ext cx="4953371" cy="2024222"/>
            <a:chOff x="602389" y="1188781"/>
            <a:chExt cx="4953371" cy="2024222"/>
          </a:xfrm>
        </p:grpSpPr>
        <p:cxnSp>
          <p:nvCxnSpPr>
            <p:cNvPr id="4" name="Suora nuoliyhdysviiva 3">
              <a:extLst>
                <a:ext uri="{FF2B5EF4-FFF2-40B4-BE49-F238E27FC236}">
                  <a16:creationId xmlns:a16="http://schemas.microsoft.com/office/drawing/2014/main" id="{64BE5F96-815A-40A4-9AFF-ECDD9EF31677}"/>
                </a:ext>
              </a:extLst>
            </p:cNvPr>
            <p:cNvCxnSpPr/>
            <p:nvPr/>
          </p:nvCxnSpPr>
          <p:spPr>
            <a:xfrm flipV="1">
              <a:off x="1089624" y="1651962"/>
              <a:ext cx="0" cy="99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uora nuoliyhdysviiva 4">
              <a:extLst>
                <a:ext uri="{FF2B5EF4-FFF2-40B4-BE49-F238E27FC236}">
                  <a16:creationId xmlns:a16="http://schemas.microsoft.com/office/drawing/2014/main" id="{52DC861C-0DB4-4C1A-BD2B-98EF47CCD9AC}"/>
                </a:ext>
              </a:extLst>
            </p:cNvPr>
            <p:cNvCxnSpPr/>
            <p:nvPr/>
          </p:nvCxnSpPr>
          <p:spPr>
            <a:xfrm>
              <a:off x="1096298" y="2647843"/>
              <a:ext cx="12347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nuoliyhdysviiva 5">
              <a:extLst>
                <a:ext uri="{FF2B5EF4-FFF2-40B4-BE49-F238E27FC236}">
                  <a16:creationId xmlns:a16="http://schemas.microsoft.com/office/drawing/2014/main" id="{A25BCE70-84D9-4F85-858E-8EEA20FB91A6}"/>
                </a:ext>
              </a:extLst>
            </p:cNvPr>
            <p:cNvCxnSpPr/>
            <p:nvPr/>
          </p:nvCxnSpPr>
          <p:spPr>
            <a:xfrm flipH="1">
              <a:off x="602389" y="2647843"/>
              <a:ext cx="487235" cy="359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Ryhmä 6">
              <a:extLst>
                <a:ext uri="{FF2B5EF4-FFF2-40B4-BE49-F238E27FC236}">
                  <a16:creationId xmlns:a16="http://schemas.microsoft.com/office/drawing/2014/main" id="{F3A1E8E5-E3D9-4169-B202-AE13A1A5086D}"/>
                </a:ext>
              </a:extLst>
            </p:cNvPr>
            <p:cNvGrpSpPr/>
            <p:nvPr/>
          </p:nvGrpSpPr>
          <p:grpSpPr>
            <a:xfrm>
              <a:off x="1223111" y="1826191"/>
              <a:ext cx="1121308" cy="647422"/>
              <a:chOff x="6921407" y="2930085"/>
              <a:chExt cx="1121308" cy="647422"/>
            </a:xfrm>
          </p:grpSpPr>
          <p:cxnSp>
            <p:nvCxnSpPr>
              <p:cNvPr id="8" name="Suora yhdysviiva 7">
                <a:extLst>
                  <a:ext uri="{FF2B5EF4-FFF2-40B4-BE49-F238E27FC236}">
                    <a16:creationId xmlns:a16="http://schemas.microsoft.com/office/drawing/2014/main" id="{2AA9EF17-1F0B-4882-8EB6-FC3E4C256E92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111463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uora yhdysviiva 8">
                <a:extLst>
                  <a:ext uri="{FF2B5EF4-FFF2-40B4-BE49-F238E27FC236}">
                    <a16:creationId xmlns:a16="http://schemas.microsoft.com/office/drawing/2014/main" id="{22297CA0-A7DE-444C-923A-CA555EDDA3AA}"/>
                  </a:ext>
                </a:extLst>
              </p:cNvPr>
              <p:cNvCxnSpPr/>
              <p:nvPr/>
            </p:nvCxnSpPr>
            <p:spPr>
              <a:xfrm>
                <a:off x="8042715" y="2930085"/>
                <a:ext cx="0" cy="6474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uora yhdysviiva 9">
                <a:extLst>
                  <a:ext uri="{FF2B5EF4-FFF2-40B4-BE49-F238E27FC236}">
                    <a16:creationId xmlns:a16="http://schemas.microsoft.com/office/drawing/2014/main" id="{9FA6F6CA-0F02-4C19-9734-0130D791FFF3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0" cy="627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uora yhdysviiva 10">
                <a:extLst>
                  <a:ext uri="{FF2B5EF4-FFF2-40B4-BE49-F238E27FC236}">
                    <a16:creationId xmlns:a16="http://schemas.microsoft.com/office/drawing/2014/main" id="{91E4C685-E95B-45EB-9D9F-EDB27E2CD213}"/>
                  </a:ext>
                </a:extLst>
              </p:cNvPr>
              <p:cNvCxnSpPr/>
              <p:nvPr/>
            </p:nvCxnSpPr>
            <p:spPr>
              <a:xfrm>
                <a:off x="6921407" y="3577507"/>
                <a:ext cx="112130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uora yhdysviiva 11">
              <a:extLst>
                <a:ext uri="{FF2B5EF4-FFF2-40B4-BE49-F238E27FC236}">
                  <a16:creationId xmlns:a16="http://schemas.microsoft.com/office/drawing/2014/main" id="{4F5A0B47-099C-49C7-9C42-A65C5A8BBC8F}"/>
                </a:ext>
              </a:extLst>
            </p:cNvPr>
            <p:cNvCxnSpPr/>
            <p:nvPr/>
          </p:nvCxnSpPr>
          <p:spPr>
            <a:xfrm flipV="1">
              <a:off x="1096298" y="2159221"/>
              <a:ext cx="680794" cy="488622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96030BF8-88B5-4F05-9AD4-6C4B8E079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624" y="1702713"/>
              <a:ext cx="2269313" cy="94513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uora yhdysviiva 13">
              <a:extLst>
                <a:ext uri="{FF2B5EF4-FFF2-40B4-BE49-F238E27FC236}">
                  <a16:creationId xmlns:a16="http://schemas.microsoft.com/office/drawing/2014/main" id="{12B1EED9-85E3-4C71-8F55-13FD424B0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297" y="1188781"/>
              <a:ext cx="2262640" cy="1459063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1185EF32-C390-4082-9490-74386414FF5E}"/>
                </a:ext>
              </a:extLst>
            </p:cNvPr>
            <p:cNvSpPr txBox="1"/>
            <p:nvPr/>
          </p:nvSpPr>
          <p:spPr>
            <a:xfrm>
              <a:off x="2224280" y="2676036"/>
              <a:ext cx="240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x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93756367-9FE6-4F58-B842-36CC524CF403}"/>
                </a:ext>
              </a:extLst>
            </p:cNvPr>
            <p:cNvSpPr txBox="1"/>
            <p:nvPr/>
          </p:nvSpPr>
          <p:spPr>
            <a:xfrm>
              <a:off x="605234" y="2966782"/>
              <a:ext cx="2359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z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26F528C1-20FD-4D19-8505-1AE833F9E881}"/>
                </a:ext>
              </a:extLst>
            </p:cNvPr>
            <p:cNvSpPr txBox="1"/>
            <p:nvPr/>
          </p:nvSpPr>
          <p:spPr>
            <a:xfrm>
              <a:off x="835190" y="1558521"/>
              <a:ext cx="2423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y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3F0FFDA-93A5-4538-B0A2-3DD1B7C99BAC}"/>
                </a:ext>
              </a:extLst>
            </p:cNvPr>
            <p:cNvSpPr txBox="1"/>
            <p:nvPr/>
          </p:nvSpPr>
          <p:spPr>
            <a:xfrm>
              <a:off x="3692621" y="1314320"/>
              <a:ext cx="18631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b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body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787287BC-8C94-42DB-9C30-3E498A3CA92B}"/>
                </a:ext>
              </a:extLst>
            </p:cNvPr>
            <p:cNvSpPr txBox="1"/>
            <p:nvPr/>
          </p:nvSpPr>
          <p:spPr>
            <a:xfrm>
              <a:off x="2534285" y="2234889"/>
              <a:ext cx="20037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p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pattern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20" name="Ellipsi 19">
              <a:extLst>
                <a:ext uri="{FF2B5EF4-FFF2-40B4-BE49-F238E27FC236}">
                  <a16:creationId xmlns:a16="http://schemas.microsoft.com/office/drawing/2014/main" id="{DEB3E6AD-908F-4D8E-BD64-3CDD97EE9EDA}"/>
                </a:ext>
              </a:extLst>
            </p:cNvPr>
            <p:cNvSpPr/>
            <p:nvPr/>
          </p:nvSpPr>
          <p:spPr>
            <a:xfrm>
              <a:off x="2067031" y="2031266"/>
              <a:ext cx="150830" cy="1508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i 20">
              <a:extLst>
                <a:ext uri="{FF2B5EF4-FFF2-40B4-BE49-F238E27FC236}">
                  <a16:creationId xmlns:a16="http://schemas.microsoft.com/office/drawing/2014/main" id="{2360AD8B-F8AB-4850-8BBE-510A523DCBA6}"/>
                </a:ext>
              </a:extLst>
            </p:cNvPr>
            <p:cNvSpPr/>
            <p:nvPr/>
          </p:nvSpPr>
          <p:spPr>
            <a:xfrm>
              <a:off x="3074654" y="1266935"/>
              <a:ext cx="463699" cy="4636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uora nuoliyhdysviiva 21">
              <a:extLst>
                <a:ext uri="{FF2B5EF4-FFF2-40B4-BE49-F238E27FC236}">
                  <a16:creationId xmlns:a16="http://schemas.microsoft.com/office/drawing/2014/main" id="{C8DFBB7E-A1FF-45CF-A8FA-2430F4E50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5720" y="1414927"/>
              <a:ext cx="399794" cy="682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uora nuoliyhdysviiva 22">
              <a:extLst>
                <a:ext uri="{FF2B5EF4-FFF2-40B4-BE49-F238E27FC236}">
                  <a16:creationId xmlns:a16="http://schemas.microsoft.com/office/drawing/2014/main" id="{18F1829D-8602-42A7-BADF-E53F0CEBD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8195" y="2092430"/>
              <a:ext cx="428084" cy="2293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uora yhdysviiva 23">
              <a:extLst>
                <a:ext uri="{FF2B5EF4-FFF2-40B4-BE49-F238E27FC236}">
                  <a16:creationId xmlns:a16="http://schemas.microsoft.com/office/drawing/2014/main" id="{31F79393-68D2-4D72-8854-BA53B38AD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4236" y="1482416"/>
              <a:ext cx="2231484" cy="1179621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363390-B363-4190-93C2-FD4338B7CD5A}"/>
              </a:ext>
            </a:extLst>
          </p:cNvPr>
          <p:cNvSpPr txBox="1"/>
          <p:nvPr/>
        </p:nvSpPr>
        <p:spPr>
          <a:xfrm>
            <a:off x="493840" y="394794"/>
            <a:ext cx="14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3D </a:t>
            </a: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66FC5730-765A-43A2-B156-8AF9F5C49CD6}"/>
              </a:ext>
            </a:extLst>
          </p:cNvPr>
          <p:cNvSpPr/>
          <p:nvPr/>
        </p:nvSpPr>
        <p:spPr>
          <a:xfrm>
            <a:off x="1223111" y="3291413"/>
            <a:ext cx="4491745" cy="29823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BF4A08D4-D43A-495E-A44D-DDB181746784}"/>
              </a:ext>
            </a:extLst>
          </p:cNvPr>
          <p:cNvSpPr txBox="1"/>
          <p:nvPr/>
        </p:nvSpPr>
        <p:spPr>
          <a:xfrm>
            <a:off x="1399312" y="3414652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/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AA58099B-BEE5-4229-BE50-164CBD196075}"/>
              </a:ext>
            </a:extLst>
          </p:cNvPr>
          <p:cNvSpPr txBox="1"/>
          <p:nvPr/>
        </p:nvSpPr>
        <p:spPr>
          <a:xfrm>
            <a:off x="1399312" y="4032686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Where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/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blipFill>
                <a:blip r:embed="rId3"/>
                <a:stretch>
                  <a:fillRect l="-1154" r="-722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/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x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(x,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y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(y,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endParaRPr lang="fi-FI" sz="1200" i="1" dirty="0"/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blipFill>
                <a:blip r:embed="rId4"/>
                <a:stretch>
                  <a:fillRect l="-3378" t="-3292" r="-11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kstiruutu 33">
            <a:extLst>
              <a:ext uri="{FF2B5EF4-FFF2-40B4-BE49-F238E27FC236}">
                <a16:creationId xmlns:a16="http://schemas.microsoft.com/office/drawing/2014/main" id="{EAA623BF-36AE-4D7F-AA77-126EE4B5C6A2}"/>
              </a:ext>
            </a:extLst>
          </p:cNvPr>
          <p:cNvSpPr txBox="1"/>
          <p:nvPr/>
        </p:nvSpPr>
        <p:spPr>
          <a:xfrm>
            <a:off x="5966035" y="5587324"/>
            <a:ext cx="5064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!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image </a:t>
            </a:r>
            <a:r>
              <a:rPr lang="fi-FI" dirty="0" err="1"/>
              <a:t>used</a:t>
            </a:r>
            <a:r>
              <a:rPr lang="fi-FI" dirty="0"/>
              <a:t>. </a:t>
            </a:r>
            <a:r>
              <a:rPr lang="fi-FI" dirty="0" err="1"/>
              <a:t>Right</a:t>
            </a:r>
            <a:r>
              <a:rPr lang="fi-FI" dirty="0"/>
              <a:t> image is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only</a:t>
            </a:r>
            <a:br>
              <a:rPr lang="fi-FI" dirty="0"/>
            </a:br>
            <a:r>
              <a:rPr lang="fi-FI" dirty="0"/>
              <a:t>for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calculation</a:t>
            </a:r>
            <a:r>
              <a:rPr lang="fi-FI" dirty="0"/>
              <a:t> (in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context</a:t>
            </a:r>
            <a:r>
              <a:rPr lang="fi-FI" dirty="0"/>
              <a:t> of </a:t>
            </a:r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r>
              <a:rPr lang="fi-FI" dirty="0"/>
              <a:t> and 3D </a:t>
            </a:r>
            <a:r>
              <a:rPr lang="fi-FI" dirty="0" err="1"/>
              <a:t>projection</a:t>
            </a:r>
            <a:r>
              <a:rPr lang="fi-FI" dirty="0"/>
              <a:t>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880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3C6F0333-94E7-499C-9CB5-F8507773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4" y="507478"/>
            <a:ext cx="10963175" cy="598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3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36100808-22E5-4B72-A5A5-10633CA57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61" y="541069"/>
            <a:ext cx="7926728" cy="424268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AAB17FE7-BA39-49CF-889E-B43F0BD0EED9}"/>
              </a:ext>
            </a:extLst>
          </p:cNvPr>
          <p:cNvSpPr txBox="1"/>
          <p:nvPr/>
        </p:nvSpPr>
        <p:spPr>
          <a:xfrm>
            <a:off x="804361" y="5332396"/>
            <a:ext cx="475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Localizations</a:t>
            </a:r>
            <a:r>
              <a:rPr lang="fi-FI" dirty="0"/>
              <a:t> </a:t>
            </a:r>
            <a:r>
              <a:rPr lang="fi-FI" dirty="0" err="1"/>
              <a:t>follows</a:t>
            </a:r>
            <a:r>
              <a:rPr lang="fi-FI" dirty="0"/>
              <a:t> </a:t>
            </a:r>
            <a:r>
              <a:rPr lang="fi-FI" dirty="0" err="1"/>
              <a:t>Velodyne</a:t>
            </a:r>
            <a:r>
              <a:rPr lang="fi-FI" dirty="0"/>
              <a:t>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pretty</a:t>
            </a:r>
            <a:r>
              <a:rPr lang="fi-FI" dirty="0"/>
              <a:t> </a:t>
            </a:r>
            <a:r>
              <a:rPr lang="fi-FI" dirty="0" err="1"/>
              <a:t>well</a:t>
            </a:r>
            <a:r>
              <a:rPr lang="fi-FI" dirty="0"/>
              <a:t>!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108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DCB2BE6A-D9B9-4EF2-8E74-BF3157354411}"/>
              </a:ext>
            </a:extLst>
          </p:cNvPr>
          <p:cNvSpPr txBox="1"/>
          <p:nvPr/>
        </p:nvSpPr>
        <p:spPr>
          <a:xfrm>
            <a:off x="261257" y="391886"/>
            <a:ext cx="352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overall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BAE01BFC-EB32-4AFB-B556-63A941382356}"/>
              </a:ext>
            </a:extLst>
          </p:cNvPr>
          <p:cNvSpPr txBox="1"/>
          <p:nvPr/>
        </p:nvSpPr>
        <p:spPr>
          <a:xfrm>
            <a:off x="3629609" y="1007707"/>
            <a:ext cx="57041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/>
              <a:t>Match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to </a:t>
            </a:r>
            <a:r>
              <a:rPr lang="fi-FI" dirty="0" err="1"/>
              <a:t>patterns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unmatched</a:t>
            </a:r>
            <a:r>
              <a:rPr lang="fi-FI" dirty="0"/>
              <a:t> </a:t>
            </a:r>
            <a:r>
              <a:rPr lang="fi-FI" dirty="0" err="1"/>
              <a:t>detection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pattern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body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Match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to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</a:t>
            </a:r>
            <a:r>
              <a:rPr lang="fi-FI" dirty="0" err="1"/>
              <a:t>measurements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 and stereo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Correct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r>
              <a:rPr lang="fi-FI" dirty="0"/>
              <a:t>	</a:t>
            </a:r>
            <a:endParaRPr lang="en-GB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83F44100-9C87-47C5-9D20-51E26D629F3A}"/>
              </a:ext>
            </a:extLst>
          </p:cNvPr>
          <p:cNvSpPr txBox="1"/>
          <p:nvPr/>
        </p:nvSpPr>
        <p:spPr>
          <a:xfrm>
            <a:off x="394636" y="5755907"/>
            <a:ext cx="504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Pattern</a:t>
            </a:r>
            <a:r>
              <a:rPr lang="fi-FI" dirty="0"/>
              <a:t> and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removals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described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4656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amp on">
            <a:extLst>
              <a:ext uri="{FF2B5EF4-FFF2-40B4-BE49-F238E27FC236}">
                <a16:creationId xmlns:a16="http://schemas.microsoft.com/office/drawing/2014/main" id="{2CD74BD0-2A52-401C-A0EB-4194C8839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 r="-2" b="3208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7C2DC2C-E9F0-459C-86F3-66CE47200A27}"/>
              </a:ext>
            </a:extLst>
          </p:cNvPr>
          <p:cNvSpPr txBox="1"/>
          <p:nvPr/>
        </p:nvSpPr>
        <p:spPr>
          <a:xfrm>
            <a:off x="648929" y="629266"/>
            <a:ext cx="3651467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Research topic!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778EFA94-E952-4CBE-B108-6340E0C3AD8B}"/>
              </a:ext>
            </a:extLst>
          </p:cNvPr>
          <p:cNvSpPr txBox="1"/>
          <p:nvPr/>
        </p:nvSpPr>
        <p:spPr>
          <a:xfrm>
            <a:off x="648931" y="2438400"/>
            <a:ext cx="3651466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The joint estimation of pattern and body state would be a good area for further study. The current algorithm is by no means optimal.</a:t>
            </a:r>
          </a:p>
        </p:txBody>
      </p:sp>
    </p:spTree>
    <p:extLst>
      <p:ext uri="{BB962C8B-B14F-4D97-AF65-F5344CB8AC3E}">
        <p14:creationId xmlns:p14="http://schemas.microsoft.com/office/powerpoint/2010/main" val="4229752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0F6B95E-7F5D-4324-999A-06593A8EA3B9}"/>
              </a:ext>
            </a:extLst>
          </p:cNvPr>
          <p:cNvSpPr txBox="1"/>
          <p:nvPr/>
        </p:nvSpPr>
        <p:spPr>
          <a:xfrm>
            <a:off x="5475869" y="2276101"/>
            <a:ext cx="63792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levels</a:t>
            </a:r>
            <a:r>
              <a:rPr lang="fi-FI" dirty="0"/>
              <a:t> of </a:t>
            </a:r>
            <a:r>
              <a:rPr lang="fi-FI" dirty="0" err="1"/>
              <a:t>filtering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Pattern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movement</a:t>
            </a:r>
            <a:r>
              <a:rPr lang="fi-FI" dirty="0"/>
              <a:t> </a:t>
            </a:r>
            <a:r>
              <a:rPr lang="fi-FI" dirty="0" err="1"/>
              <a:t>estimation</a:t>
            </a:r>
            <a:r>
              <a:rPr lang="fi-FI" dirty="0"/>
              <a:t> for </a:t>
            </a:r>
            <a:r>
              <a:rPr lang="fi-FI" dirty="0" err="1"/>
              <a:t>missing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Body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Coordinate</a:t>
            </a:r>
            <a:r>
              <a:rPr lang="fi-FI" dirty="0"/>
              <a:t> and </a:t>
            </a:r>
            <a:r>
              <a:rPr lang="fi-FI" dirty="0" err="1"/>
              <a:t>velocity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2034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uora yhdysviiva 4">
            <a:extLst>
              <a:ext uri="{FF2B5EF4-FFF2-40B4-BE49-F238E27FC236}">
                <a16:creationId xmlns:a16="http://schemas.microsoft.com/office/drawing/2014/main" id="{0ADCF53A-AF29-4D69-927F-F16621611596}"/>
              </a:ext>
            </a:extLst>
          </p:cNvPr>
          <p:cNvCxnSpPr>
            <a:cxnSpLocks/>
          </p:cNvCxnSpPr>
          <p:nvPr/>
        </p:nvCxnSpPr>
        <p:spPr>
          <a:xfrm>
            <a:off x="3066402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0AE9997A-4F02-4516-8453-0CD7CC5F66DA}"/>
              </a:ext>
            </a:extLst>
          </p:cNvPr>
          <p:cNvCxnSpPr>
            <a:cxnSpLocks/>
          </p:cNvCxnSpPr>
          <p:nvPr/>
        </p:nvCxnSpPr>
        <p:spPr>
          <a:xfrm>
            <a:off x="6466491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31C5D8F-04FE-483F-BA4C-F1B119F58852}"/>
              </a:ext>
            </a:extLst>
          </p:cNvPr>
          <p:cNvSpPr txBox="1"/>
          <p:nvPr/>
        </p:nvSpPr>
        <p:spPr>
          <a:xfrm>
            <a:off x="1292777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CD17A5B2-7114-4147-8711-4C2D88CD3E4F}"/>
              </a:ext>
            </a:extLst>
          </p:cNvPr>
          <p:cNvSpPr txBox="1"/>
          <p:nvPr/>
        </p:nvSpPr>
        <p:spPr>
          <a:xfrm>
            <a:off x="4365735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endParaRPr lang="en-GB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CA243215-D1FA-41B3-8928-A69B6ED45A40}"/>
              </a:ext>
            </a:extLst>
          </p:cNvPr>
          <p:cNvSpPr txBox="1"/>
          <p:nvPr/>
        </p:nvSpPr>
        <p:spPr>
          <a:xfrm>
            <a:off x="9484273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Body</a:t>
            </a:r>
            <a:endParaRPr lang="en-GB" dirty="0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6A5E2878-4817-4145-8E74-353FB63D2F28}"/>
              </a:ext>
            </a:extLst>
          </p:cNvPr>
          <p:cNvSpPr txBox="1"/>
          <p:nvPr/>
        </p:nvSpPr>
        <p:spPr>
          <a:xfrm>
            <a:off x="1305697" y="944833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67783B62-04B3-45AB-B704-A3E70F895396}"/>
              </a:ext>
            </a:extLst>
          </p:cNvPr>
          <p:cNvSpPr txBox="1"/>
          <p:nvPr/>
        </p:nvSpPr>
        <p:spPr>
          <a:xfrm>
            <a:off x="1305697" y="1543483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B90FF2C4-A487-4037-905C-3B8024436108}"/>
              </a:ext>
            </a:extLst>
          </p:cNvPr>
          <p:cNvSpPr txBox="1"/>
          <p:nvPr/>
        </p:nvSpPr>
        <p:spPr>
          <a:xfrm>
            <a:off x="1293578" y="2142133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E72F3426-241C-4934-8410-F1A7088A563D}"/>
              </a:ext>
            </a:extLst>
          </p:cNvPr>
          <p:cNvSpPr txBox="1"/>
          <p:nvPr/>
        </p:nvSpPr>
        <p:spPr>
          <a:xfrm>
            <a:off x="1292777" y="2740783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D5E47140-D140-45A3-9F1B-A82AB1D4FAF0}"/>
              </a:ext>
            </a:extLst>
          </p:cNvPr>
          <p:cNvSpPr/>
          <p:nvPr/>
        </p:nvSpPr>
        <p:spPr>
          <a:xfrm>
            <a:off x="4116833" y="89259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8" name="Suorakulmio 27">
            <a:extLst>
              <a:ext uri="{FF2B5EF4-FFF2-40B4-BE49-F238E27FC236}">
                <a16:creationId xmlns:a16="http://schemas.microsoft.com/office/drawing/2014/main" id="{CF8670FB-FAA0-4650-A4CB-4792C40F86EB}"/>
              </a:ext>
            </a:extLst>
          </p:cNvPr>
          <p:cNvSpPr/>
          <p:nvPr/>
        </p:nvSpPr>
        <p:spPr>
          <a:xfrm>
            <a:off x="4126636" y="1495371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9" name="Suorakulmio 28">
            <a:extLst>
              <a:ext uri="{FF2B5EF4-FFF2-40B4-BE49-F238E27FC236}">
                <a16:creationId xmlns:a16="http://schemas.microsoft.com/office/drawing/2014/main" id="{7AFCC22C-C888-42E8-9F47-91FAC063CE82}"/>
              </a:ext>
            </a:extLst>
          </p:cNvPr>
          <p:cNvSpPr/>
          <p:nvPr/>
        </p:nvSpPr>
        <p:spPr>
          <a:xfrm>
            <a:off x="4139772" y="2083713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30" name="Suorakulmio 29">
            <a:extLst>
              <a:ext uri="{FF2B5EF4-FFF2-40B4-BE49-F238E27FC236}">
                <a16:creationId xmlns:a16="http://schemas.microsoft.com/office/drawing/2014/main" id="{CB6D768A-437D-4F23-911B-C5D6E1EE3544}"/>
              </a:ext>
            </a:extLst>
          </p:cNvPr>
          <p:cNvSpPr/>
          <p:nvPr/>
        </p:nvSpPr>
        <p:spPr>
          <a:xfrm>
            <a:off x="4155530" y="268854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cxnSp>
        <p:nvCxnSpPr>
          <p:cNvPr id="31" name="Suora yhdysviiva 30">
            <a:extLst>
              <a:ext uri="{FF2B5EF4-FFF2-40B4-BE49-F238E27FC236}">
                <a16:creationId xmlns:a16="http://schemas.microsoft.com/office/drawing/2014/main" id="{34AEADDD-B166-497E-A4C5-4CFB0C354CE2}"/>
              </a:ext>
            </a:extLst>
          </p:cNvPr>
          <p:cNvCxnSpPr>
            <a:cxnSpLocks/>
          </p:cNvCxnSpPr>
          <p:nvPr/>
        </p:nvCxnSpPr>
        <p:spPr>
          <a:xfrm flipV="1">
            <a:off x="1158770" y="3358058"/>
            <a:ext cx="5307721" cy="5780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iruutu 34">
            <a:extLst>
              <a:ext uri="{FF2B5EF4-FFF2-40B4-BE49-F238E27FC236}">
                <a16:creationId xmlns:a16="http://schemas.microsoft.com/office/drawing/2014/main" id="{058F7E4F-D88A-4BBC-9680-E9D8D761F911}"/>
              </a:ext>
            </a:extLst>
          </p:cNvPr>
          <p:cNvSpPr txBox="1"/>
          <p:nvPr/>
        </p:nvSpPr>
        <p:spPr>
          <a:xfrm>
            <a:off x="423078" y="1681983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Left</a:t>
            </a:r>
            <a:endParaRPr lang="en-GB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7F9AF7CA-4314-4357-BCAC-EA5128BCDD95}"/>
              </a:ext>
            </a:extLst>
          </p:cNvPr>
          <p:cNvSpPr txBox="1"/>
          <p:nvPr/>
        </p:nvSpPr>
        <p:spPr>
          <a:xfrm>
            <a:off x="1315500" y="363065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37" name="Tekstiruutu 36">
            <a:extLst>
              <a:ext uri="{FF2B5EF4-FFF2-40B4-BE49-F238E27FC236}">
                <a16:creationId xmlns:a16="http://schemas.microsoft.com/office/drawing/2014/main" id="{C4576123-A99B-4CD9-AE0B-437D69A5D367}"/>
              </a:ext>
            </a:extLst>
          </p:cNvPr>
          <p:cNvSpPr txBox="1"/>
          <p:nvPr/>
        </p:nvSpPr>
        <p:spPr>
          <a:xfrm>
            <a:off x="1315500" y="4229309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38" name="Tekstiruutu 37">
            <a:extLst>
              <a:ext uri="{FF2B5EF4-FFF2-40B4-BE49-F238E27FC236}">
                <a16:creationId xmlns:a16="http://schemas.microsoft.com/office/drawing/2014/main" id="{7E5DC84C-1C21-4033-9811-53CA65C05955}"/>
              </a:ext>
            </a:extLst>
          </p:cNvPr>
          <p:cNvSpPr txBox="1"/>
          <p:nvPr/>
        </p:nvSpPr>
        <p:spPr>
          <a:xfrm>
            <a:off x="1303381" y="4827959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AB1C9D83-646D-4B33-AFA7-C5504F14A2E4}"/>
              </a:ext>
            </a:extLst>
          </p:cNvPr>
          <p:cNvSpPr txBox="1"/>
          <p:nvPr/>
        </p:nvSpPr>
        <p:spPr>
          <a:xfrm>
            <a:off x="1302580" y="5426609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44" name="Tekstiruutu 43">
            <a:extLst>
              <a:ext uri="{FF2B5EF4-FFF2-40B4-BE49-F238E27FC236}">
                <a16:creationId xmlns:a16="http://schemas.microsoft.com/office/drawing/2014/main" id="{B78EE3CD-4407-486D-9C8C-5BE55C968882}"/>
              </a:ext>
            </a:extLst>
          </p:cNvPr>
          <p:cNvSpPr txBox="1"/>
          <p:nvPr/>
        </p:nvSpPr>
        <p:spPr>
          <a:xfrm>
            <a:off x="432881" y="4367809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Right</a:t>
            </a:r>
            <a:endParaRPr lang="en-GB" dirty="0"/>
          </a:p>
        </p:txBody>
      </p:sp>
      <p:sp>
        <p:nvSpPr>
          <p:cNvPr id="45" name="Suorakulmio 44">
            <a:extLst>
              <a:ext uri="{FF2B5EF4-FFF2-40B4-BE49-F238E27FC236}">
                <a16:creationId xmlns:a16="http://schemas.microsoft.com/office/drawing/2014/main" id="{5FCE3A07-98F7-4404-A7D0-B5B897CD20B1}"/>
              </a:ext>
            </a:extLst>
          </p:cNvPr>
          <p:cNvSpPr/>
          <p:nvPr/>
        </p:nvSpPr>
        <p:spPr>
          <a:xfrm>
            <a:off x="7219046" y="1107085"/>
            <a:ext cx="1216673" cy="46073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br>
              <a:rPr lang="fi-FI" dirty="0"/>
            </a:br>
            <a:r>
              <a:rPr lang="fi-FI" dirty="0"/>
              <a:t>+</a:t>
            </a:r>
            <a:br>
              <a:rPr lang="fi-FI" dirty="0"/>
            </a:br>
            <a:r>
              <a:rPr lang="fi-FI" dirty="0"/>
              <a:t>3D</a:t>
            </a:r>
            <a:br>
              <a:rPr lang="fi-FI" dirty="0"/>
            </a:b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46" name="Suorakulmio 45">
            <a:extLst>
              <a:ext uri="{FF2B5EF4-FFF2-40B4-BE49-F238E27FC236}">
                <a16:creationId xmlns:a16="http://schemas.microsoft.com/office/drawing/2014/main" id="{C06A834E-4C45-44BF-B3DD-A0AED0B9A7EC}"/>
              </a:ext>
            </a:extLst>
          </p:cNvPr>
          <p:cNvSpPr/>
          <p:nvPr/>
        </p:nvSpPr>
        <p:spPr>
          <a:xfrm>
            <a:off x="9484273" y="1571739"/>
            <a:ext cx="1220522" cy="357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K2</a:t>
            </a:r>
            <a:endParaRPr lang="en-GB" dirty="0"/>
          </a:p>
        </p:txBody>
      </p:sp>
      <p:cxnSp>
        <p:nvCxnSpPr>
          <p:cNvPr id="48" name="Suora nuoliyhdysviiva 47">
            <a:extLst>
              <a:ext uri="{FF2B5EF4-FFF2-40B4-BE49-F238E27FC236}">
                <a16:creationId xmlns:a16="http://schemas.microsoft.com/office/drawing/2014/main" id="{F1BCF836-2AEA-41D7-B3AA-4D4343F2BA52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1873481" y="1083332"/>
            <a:ext cx="22433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uora nuoliyhdysviiva 49">
            <a:extLst>
              <a:ext uri="{FF2B5EF4-FFF2-40B4-BE49-F238E27FC236}">
                <a16:creationId xmlns:a16="http://schemas.microsoft.com/office/drawing/2014/main" id="{31CE6C80-0833-46DB-AC73-8DD772340F40}"/>
              </a:ext>
            </a:extLst>
          </p:cNvPr>
          <p:cNvCxnSpPr>
            <a:stCxn id="12" idx="3"/>
            <a:endCxn id="28" idx="1"/>
          </p:cNvCxnSpPr>
          <p:nvPr/>
        </p:nvCxnSpPr>
        <p:spPr>
          <a:xfrm>
            <a:off x="1897719" y="1681983"/>
            <a:ext cx="2228917" cy="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uora nuoliyhdysviiva 51">
            <a:extLst>
              <a:ext uri="{FF2B5EF4-FFF2-40B4-BE49-F238E27FC236}">
                <a16:creationId xmlns:a16="http://schemas.microsoft.com/office/drawing/2014/main" id="{A9273E79-F657-4DD3-91F3-1FA24DEE81C8}"/>
              </a:ext>
            </a:extLst>
          </p:cNvPr>
          <p:cNvCxnSpPr>
            <a:stCxn id="13" idx="3"/>
            <a:endCxn id="29" idx="1"/>
          </p:cNvCxnSpPr>
          <p:nvPr/>
        </p:nvCxnSpPr>
        <p:spPr>
          <a:xfrm flipV="1">
            <a:off x="1862965" y="2274448"/>
            <a:ext cx="2276807" cy="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5934EECC-DB7D-4946-9371-C14DC5550A3B}"/>
              </a:ext>
            </a:extLst>
          </p:cNvPr>
          <p:cNvCxnSpPr>
            <a:stCxn id="14" idx="3"/>
            <a:endCxn id="30" idx="1"/>
          </p:cNvCxnSpPr>
          <p:nvPr/>
        </p:nvCxnSpPr>
        <p:spPr>
          <a:xfrm flipV="1">
            <a:off x="1886401" y="2879282"/>
            <a:ext cx="22691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uora nuoliyhdysviiva 55">
            <a:extLst>
              <a:ext uri="{FF2B5EF4-FFF2-40B4-BE49-F238E27FC236}">
                <a16:creationId xmlns:a16="http://schemas.microsoft.com/office/drawing/2014/main" id="{4434868F-752A-45DC-BF69-86A053DDB8D8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883284" y="3769159"/>
            <a:ext cx="5329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uora nuoliyhdysviiva 57">
            <a:extLst>
              <a:ext uri="{FF2B5EF4-FFF2-40B4-BE49-F238E27FC236}">
                <a16:creationId xmlns:a16="http://schemas.microsoft.com/office/drawing/2014/main" id="{037C6E9D-2EB2-4184-BC24-372F791ACDA0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907522" y="4367809"/>
            <a:ext cx="5304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uora nuoliyhdysviiva 59">
            <a:extLst>
              <a:ext uri="{FF2B5EF4-FFF2-40B4-BE49-F238E27FC236}">
                <a16:creationId xmlns:a16="http://schemas.microsoft.com/office/drawing/2014/main" id="{8EB9E815-4264-40B7-A76C-21FA0FDCF57A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1872768" y="4966459"/>
            <a:ext cx="5339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uora nuoliyhdysviiva 61">
            <a:extLst>
              <a:ext uri="{FF2B5EF4-FFF2-40B4-BE49-F238E27FC236}">
                <a16:creationId xmlns:a16="http://schemas.microsoft.com/office/drawing/2014/main" id="{66AE5B37-6BCF-43A1-BCC3-4FE3A6F0B18D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896204" y="5565109"/>
            <a:ext cx="5322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iruutu 62">
            <a:extLst>
              <a:ext uri="{FF2B5EF4-FFF2-40B4-BE49-F238E27FC236}">
                <a16:creationId xmlns:a16="http://schemas.microsoft.com/office/drawing/2014/main" id="{2F6CC0BC-A341-41CC-BC14-5403401C8CED}"/>
              </a:ext>
            </a:extLst>
          </p:cNvPr>
          <p:cNvSpPr txBox="1"/>
          <p:nvPr/>
        </p:nvSpPr>
        <p:spPr>
          <a:xfrm>
            <a:off x="5651386" y="848714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vx_min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4" name="Tekstiruutu 63">
            <a:extLst>
              <a:ext uri="{FF2B5EF4-FFF2-40B4-BE49-F238E27FC236}">
                <a16:creationId xmlns:a16="http://schemas.microsoft.com/office/drawing/2014/main" id="{5C9AF85D-268E-47BB-86A0-3078D48D802F}"/>
              </a:ext>
            </a:extLst>
          </p:cNvPr>
          <p:cNvSpPr txBox="1"/>
          <p:nvPr/>
        </p:nvSpPr>
        <p:spPr>
          <a:xfrm>
            <a:off x="5630700" y="1452263"/>
            <a:ext cx="70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vx_max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5" name="Tekstiruutu 64">
            <a:extLst>
              <a:ext uri="{FF2B5EF4-FFF2-40B4-BE49-F238E27FC236}">
                <a16:creationId xmlns:a16="http://schemas.microsoft.com/office/drawing/2014/main" id="{0F57D1DA-7D56-4CD6-A33C-67DA73BDB865}"/>
              </a:ext>
            </a:extLst>
          </p:cNvPr>
          <p:cNvSpPr txBox="1"/>
          <p:nvPr/>
        </p:nvSpPr>
        <p:spPr>
          <a:xfrm>
            <a:off x="5612673" y="2045644"/>
            <a:ext cx="677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vy_min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6" name="Tekstiruutu 65">
            <a:extLst>
              <a:ext uri="{FF2B5EF4-FFF2-40B4-BE49-F238E27FC236}">
                <a16:creationId xmlns:a16="http://schemas.microsoft.com/office/drawing/2014/main" id="{D68571A6-D4F8-42B2-8F3C-2AC003E7AAF1}"/>
              </a:ext>
            </a:extLst>
          </p:cNvPr>
          <p:cNvSpPr txBox="1"/>
          <p:nvPr/>
        </p:nvSpPr>
        <p:spPr>
          <a:xfrm>
            <a:off x="5623062" y="2646337"/>
            <a:ext cx="705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vy_max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74" name="Tekstiruutu 73">
            <a:extLst>
              <a:ext uri="{FF2B5EF4-FFF2-40B4-BE49-F238E27FC236}">
                <a16:creationId xmlns:a16="http://schemas.microsoft.com/office/drawing/2014/main" id="{A1D36EEC-20A8-4388-B077-1184F91F2399}"/>
              </a:ext>
            </a:extLst>
          </p:cNvPr>
          <p:cNvSpPr txBox="1"/>
          <p:nvPr/>
        </p:nvSpPr>
        <p:spPr>
          <a:xfrm>
            <a:off x="7377707" y="6026762"/>
            <a:ext cx="89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parameters</a:t>
            </a:r>
            <a:endParaRPr lang="en-GB" sz="1200" dirty="0"/>
          </a:p>
        </p:txBody>
      </p:sp>
      <p:cxnSp>
        <p:nvCxnSpPr>
          <p:cNvPr id="87" name="Suora nuoliyhdysviiva 86">
            <a:extLst>
              <a:ext uri="{FF2B5EF4-FFF2-40B4-BE49-F238E27FC236}">
                <a16:creationId xmlns:a16="http://schemas.microsoft.com/office/drawing/2014/main" id="{0EBD1AC7-047D-4BD3-BAE3-C1C3A16DF4DD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7827383" y="5714401"/>
            <a:ext cx="0" cy="30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Ryhmä 96">
            <a:extLst>
              <a:ext uri="{FF2B5EF4-FFF2-40B4-BE49-F238E27FC236}">
                <a16:creationId xmlns:a16="http://schemas.microsoft.com/office/drawing/2014/main" id="{5EE32A7B-430E-4ECA-B9D4-B76782313671}"/>
              </a:ext>
            </a:extLst>
          </p:cNvPr>
          <p:cNvGrpSpPr/>
          <p:nvPr/>
        </p:nvGrpSpPr>
        <p:grpSpPr>
          <a:xfrm>
            <a:off x="3531475" y="1083331"/>
            <a:ext cx="3687409" cy="319724"/>
            <a:chOff x="3775841" y="1083331"/>
            <a:chExt cx="3967051" cy="296153"/>
          </a:xfrm>
        </p:grpSpPr>
        <p:cxnSp>
          <p:nvCxnSpPr>
            <p:cNvPr id="82" name="Suora yhdysviiva 81">
              <a:extLst>
                <a:ext uri="{FF2B5EF4-FFF2-40B4-BE49-F238E27FC236}">
                  <a16:creationId xmlns:a16="http://schemas.microsoft.com/office/drawing/2014/main" id="{9CE76BC0-EFFE-435A-8747-B1891167F6FE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uora nuoliyhdysviiva 89">
              <a:extLst>
                <a:ext uri="{FF2B5EF4-FFF2-40B4-BE49-F238E27FC236}">
                  <a16:creationId xmlns:a16="http://schemas.microsoft.com/office/drawing/2014/main" id="{2AA19712-C845-47EB-A8AD-B44B1557A708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Ryhmä 97">
            <a:extLst>
              <a:ext uri="{FF2B5EF4-FFF2-40B4-BE49-F238E27FC236}">
                <a16:creationId xmlns:a16="http://schemas.microsoft.com/office/drawing/2014/main" id="{67BFEFC8-EC54-44CA-9A71-3C2A7C32456A}"/>
              </a:ext>
            </a:extLst>
          </p:cNvPr>
          <p:cNvGrpSpPr/>
          <p:nvPr/>
        </p:nvGrpSpPr>
        <p:grpSpPr>
          <a:xfrm>
            <a:off x="3534100" y="1692931"/>
            <a:ext cx="3684623" cy="319724"/>
            <a:chOff x="3775841" y="1083331"/>
            <a:chExt cx="3967051" cy="296153"/>
          </a:xfrm>
        </p:grpSpPr>
        <p:cxnSp>
          <p:nvCxnSpPr>
            <p:cNvPr id="99" name="Suora yhdysviiva 98">
              <a:extLst>
                <a:ext uri="{FF2B5EF4-FFF2-40B4-BE49-F238E27FC236}">
                  <a16:creationId xmlns:a16="http://schemas.microsoft.com/office/drawing/2014/main" id="{F1D450DB-4DD8-48D9-8CCB-99FFD16F082C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uora nuoliyhdysviiva 99">
              <a:extLst>
                <a:ext uri="{FF2B5EF4-FFF2-40B4-BE49-F238E27FC236}">
                  <a16:creationId xmlns:a16="http://schemas.microsoft.com/office/drawing/2014/main" id="{17BA21A1-CA6C-43BE-921C-A1B30C7D86D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Ryhmä 100">
            <a:extLst>
              <a:ext uri="{FF2B5EF4-FFF2-40B4-BE49-F238E27FC236}">
                <a16:creationId xmlns:a16="http://schemas.microsoft.com/office/drawing/2014/main" id="{4701809F-2741-4EAB-AC9B-04549C386A42}"/>
              </a:ext>
            </a:extLst>
          </p:cNvPr>
          <p:cNvGrpSpPr/>
          <p:nvPr/>
        </p:nvGrpSpPr>
        <p:grpSpPr>
          <a:xfrm>
            <a:off x="3528841" y="2278888"/>
            <a:ext cx="3684624" cy="319724"/>
            <a:chOff x="3775841" y="1083331"/>
            <a:chExt cx="3967051" cy="296153"/>
          </a:xfrm>
        </p:grpSpPr>
        <p:cxnSp>
          <p:nvCxnSpPr>
            <p:cNvPr id="102" name="Suora yhdysviiva 101">
              <a:extLst>
                <a:ext uri="{FF2B5EF4-FFF2-40B4-BE49-F238E27FC236}">
                  <a16:creationId xmlns:a16="http://schemas.microsoft.com/office/drawing/2014/main" id="{2393ADBD-E94A-4E41-B1A8-40728CAD44D4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uora nuoliyhdysviiva 102">
              <a:extLst>
                <a:ext uri="{FF2B5EF4-FFF2-40B4-BE49-F238E27FC236}">
                  <a16:creationId xmlns:a16="http://schemas.microsoft.com/office/drawing/2014/main" id="{396A9D00-C1FA-4797-AC31-FA136C5C990A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Ryhmä 103">
            <a:extLst>
              <a:ext uri="{FF2B5EF4-FFF2-40B4-BE49-F238E27FC236}">
                <a16:creationId xmlns:a16="http://schemas.microsoft.com/office/drawing/2014/main" id="{FC58A93A-6D99-4F1A-BCD7-A3ACC5A2FEAE}"/>
              </a:ext>
            </a:extLst>
          </p:cNvPr>
          <p:cNvGrpSpPr/>
          <p:nvPr/>
        </p:nvGrpSpPr>
        <p:grpSpPr>
          <a:xfrm>
            <a:off x="3539350" y="2880607"/>
            <a:ext cx="3673468" cy="319724"/>
            <a:chOff x="3775841" y="1083331"/>
            <a:chExt cx="3967051" cy="296153"/>
          </a:xfrm>
        </p:grpSpPr>
        <p:cxnSp>
          <p:nvCxnSpPr>
            <p:cNvPr id="105" name="Suora yhdysviiva 104">
              <a:extLst>
                <a:ext uri="{FF2B5EF4-FFF2-40B4-BE49-F238E27FC236}">
                  <a16:creationId xmlns:a16="http://schemas.microsoft.com/office/drawing/2014/main" id="{154912CA-B125-422B-80B9-FED564C41E9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uora nuoliyhdysviiva 105">
              <a:extLst>
                <a:ext uri="{FF2B5EF4-FFF2-40B4-BE49-F238E27FC236}">
                  <a16:creationId xmlns:a16="http://schemas.microsoft.com/office/drawing/2014/main" id="{0F01EF3C-5604-40D3-912D-537575D6A6B6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uora nuoliyhdysviiva 122">
            <a:extLst>
              <a:ext uri="{FF2B5EF4-FFF2-40B4-BE49-F238E27FC236}">
                <a16:creationId xmlns:a16="http://schemas.microsoft.com/office/drawing/2014/main" id="{6F08EF12-E633-4D5D-99C6-6AE1C94261F5}"/>
              </a:ext>
            </a:extLst>
          </p:cNvPr>
          <p:cNvCxnSpPr>
            <a:stCxn id="15" idx="3"/>
            <a:endCxn id="63" idx="1"/>
          </p:cNvCxnSpPr>
          <p:nvPr/>
        </p:nvCxnSpPr>
        <p:spPr>
          <a:xfrm flipV="1">
            <a:off x="5385957" y="1079547"/>
            <a:ext cx="265429" cy="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uora nuoliyhdysviiva 124">
            <a:extLst>
              <a:ext uri="{FF2B5EF4-FFF2-40B4-BE49-F238E27FC236}">
                <a16:creationId xmlns:a16="http://schemas.microsoft.com/office/drawing/2014/main" id="{2B6133AC-651A-4DFB-86D0-5275E2CB7E38}"/>
              </a:ext>
            </a:extLst>
          </p:cNvPr>
          <p:cNvCxnSpPr>
            <a:stCxn id="28" idx="3"/>
            <a:endCxn id="64" idx="1"/>
          </p:cNvCxnSpPr>
          <p:nvPr/>
        </p:nvCxnSpPr>
        <p:spPr>
          <a:xfrm flipV="1">
            <a:off x="5395760" y="1683096"/>
            <a:ext cx="234940" cy="3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uora nuoliyhdysviiva 126">
            <a:extLst>
              <a:ext uri="{FF2B5EF4-FFF2-40B4-BE49-F238E27FC236}">
                <a16:creationId xmlns:a16="http://schemas.microsoft.com/office/drawing/2014/main" id="{976D203F-E8EB-46D0-84F2-C220D23C83AA}"/>
              </a:ext>
            </a:extLst>
          </p:cNvPr>
          <p:cNvCxnSpPr>
            <a:stCxn id="29" idx="3"/>
            <a:endCxn id="65" idx="1"/>
          </p:cNvCxnSpPr>
          <p:nvPr/>
        </p:nvCxnSpPr>
        <p:spPr>
          <a:xfrm>
            <a:off x="5408896" y="2274448"/>
            <a:ext cx="203777" cy="2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uora nuoliyhdysviiva 128">
            <a:extLst>
              <a:ext uri="{FF2B5EF4-FFF2-40B4-BE49-F238E27FC236}">
                <a16:creationId xmlns:a16="http://schemas.microsoft.com/office/drawing/2014/main" id="{D1C9900D-8558-467F-8EC0-ED49E2052FDD}"/>
              </a:ext>
            </a:extLst>
          </p:cNvPr>
          <p:cNvCxnSpPr>
            <a:stCxn id="30" idx="3"/>
            <a:endCxn id="66" idx="1"/>
          </p:cNvCxnSpPr>
          <p:nvPr/>
        </p:nvCxnSpPr>
        <p:spPr>
          <a:xfrm flipV="1">
            <a:off x="5424654" y="2877170"/>
            <a:ext cx="198408" cy="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kstiruutu 137">
            <a:extLst>
              <a:ext uri="{FF2B5EF4-FFF2-40B4-BE49-F238E27FC236}">
                <a16:creationId xmlns:a16="http://schemas.microsoft.com/office/drawing/2014/main" id="{CF40689F-53F9-4182-90BF-5B79296B92F7}"/>
              </a:ext>
            </a:extLst>
          </p:cNvPr>
          <p:cNvSpPr txBox="1"/>
          <p:nvPr/>
        </p:nvSpPr>
        <p:spPr>
          <a:xfrm>
            <a:off x="8698746" y="2793017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9" name="Tekstiruutu 138">
            <a:extLst>
              <a:ext uri="{FF2B5EF4-FFF2-40B4-BE49-F238E27FC236}">
                <a16:creationId xmlns:a16="http://schemas.microsoft.com/office/drawing/2014/main" id="{277ED1F7-9A8B-4EC3-8EB7-6E3EBC2D5C9F}"/>
              </a:ext>
            </a:extLst>
          </p:cNvPr>
          <p:cNvSpPr txBox="1"/>
          <p:nvPr/>
        </p:nvSpPr>
        <p:spPr>
          <a:xfrm>
            <a:off x="8690897" y="3214584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140" name="Tekstiruutu 139">
            <a:extLst>
              <a:ext uri="{FF2B5EF4-FFF2-40B4-BE49-F238E27FC236}">
                <a16:creationId xmlns:a16="http://schemas.microsoft.com/office/drawing/2014/main" id="{6FDD46A2-3CF5-440C-83DB-A6A34438CD06}"/>
              </a:ext>
            </a:extLst>
          </p:cNvPr>
          <p:cNvSpPr txBox="1"/>
          <p:nvPr/>
        </p:nvSpPr>
        <p:spPr>
          <a:xfrm>
            <a:off x="8690897" y="3640022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cxnSp>
        <p:nvCxnSpPr>
          <p:cNvPr id="142" name="Suora nuoliyhdysviiva 141">
            <a:extLst>
              <a:ext uri="{FF2B5EF4-FFF2-40B4-BE49-F238E27FC236}">
                <a16:creationId xmlns:a16="http://schemas.microsoft.com/office/drawing/2014/main" id="{E0B37C3B-0EE7-4851-87AA-DB8CE4004511}"/>
              </a:ext>
            </a:extLst>
          </p:cNvPr>
          <p:cNvCxnSpPr>
            <a:cxnSpLocks/>
          </p:cNvCxnSpPr>
          <p:nvPr/>
        </p:nvCxnSpPr>
        <p:spPr>
          <a:xfrm>
            <a:off x="8426725" y="2930718"/>
            <a:ext cx="232606" cy="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uora nuoliyhdysviiva 144">
            <a:extLst>
              <a:ext uri="{FF2B5EF4-FFF2-40B4-BE49-F238E27FC236}">
                <a16:creationId xmlns:a16="http://schemas.microsoft.com/office/drawing/2014/main" id="{D0801EB3-94B8-4004-8B5F-15CAE740C297}"/>
              </a:ext>
            </a:extLst>
          </p:cNvPr>
          <p:cNvCxnSpPr>
            <a:cxnSpLocks/>
          </p:cNvCxnSpPr>
          <p:nvPr/>
        </p:nvCxnSpPr>
        <p:spPr>
          <a:xfrm>
            <a:off x="8426725" y="3353084"/>
            <a:ext cx="224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uora nuoliyhdysviiva 147">
            <a:extLst>
              <a:ext uri="{FF2B5EF4-FFF2-40B4-BE49-F238E27FC236}">
                <a16:creationId xmlns:a16="http://schemas.microsoft.com/office/drawing/2014/main" id="{5839DB68-AA38-4899-91ED-83AB5DA6D95E}"/>
              </a:ext>
            </a:extLst>
          </p:cNvPr>
          <p:cNvCxnSpPr>
            <a:cxnSpLocks/>
          </p:cNvCxnSpPr>
          <p:nvPr/>
        </p:nvCxnSpPr>
        <p:spPr>
          <a:xfrm>
            <a:off x="8426725" y="3774649"/>
            <a:ext cx="224757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uora nuoliyhdysviiva 149">
            <a:extLst>
              <a:ext uri="{FF2B5EF4-FFF2-40B4-BE49-F238E27FC236}">
                <a16:creationId xmlns:a16="http://schemas.microsoft.com/office/drawing/2014/main" id="{02BBD9EB-D801-426E-B987-2463F2A5A1A4}"/>
              </a:ext>
            </a:extLst>
          </p:cNvPr>
          <p:cNvCxnSpPr>
            <a:stCxn id="138" idx="3"/>
          </p:cNvCxnSpPr>
          <p:nvPr/>
        </p:nvCxnSpPr>
        <p:spPr>
          <a:xfrm>
            <a:off x="8950738" y="2931517"/>
            <a:ext cx="533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uora nuoliyhdysviiva 151">
            <a:extLst>
              <a:ext uri="{FF2B5EF4-FFF2-40B4-BE49-F238E27FC236}">
                <a16:creationId xmlns:a16="http://schemas.microsoft.com/office/drawing/2014/main" id="{B8D2C412-0B49-4D93-A987-88E6223DC3FA}"/>
              </a:ext>
            </a:extLst>
          </p:cNvPr>
          <p:cNvCxnSpPr>
            <a:stCxn id="139" idx="3"/>
            <a:endCxn id="46" idx="1"/>
          </p:cNvCxnSpPr>
          <p:nvPr/>
        </p:nvCxnSpPr>
        <p:spPr>
          <a:xfrm>
            <a:off x="8944493" y="3353084"/>
            <a:ext cx="539780" cy="4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uora nuoliyhdysviiva 153">
            <a:extLst>
              <a:ext uri="{FF2B5EF4-FFF2-40B4-BE49-F238E27FC236}">
                <a16:creationId xmlns:a16="http://schemas.microsoft.com/office/drawing/2014/main" id="{1EF27996-A3EA-4B0A-AA35-603BBD83E0E5}"/>
              </a:ext>
            </a:extLst>
          </p:cNvPr>
          <p:cNvCxnSpPr>
            <a:stCxn id="140" idx="3"/>
          </p:cNvCxnSpPr>
          <p:nvPr/>
        </p:nvCxnSpPr>
        <p:spPr>
          <a:xfrm flipV="1">
            <a:off x="8936477" y="3774649"/>
            <a:ext cx="547796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kstiruutu 156">
            <a:extLst>
              <a:ext uri="{FF2B5EF4-FFF2-40B4-BE49-F238E27FC236}">
                <a16:creationId xmlns:a16="http://schemas.microsoft.com/office/drawing/2014/main" id="{185B25D8-CFF4-4B7B-82D3-1C78736C0303}"/>
              </a:ext>
            </a:extLst>
          </p:cNvPr>
          <p:cNvSpPr txBox="1"/>
          <p:nvPr/>
        </p:nvSpPr>
        <p:spPr>
          <a:xfrm>
            <a:off x="11182981" y="2083713"/>
            <a:ext cx="294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x’</a:t>
            </a:r>
            <a:endParaRPr lang="en-GB" sz="1200" dirty="0"/>
          </a:p>
        </p:txBody>
      </p:sp>
      <p:sp>
        <p:nvSpPr>
          <p:cNvPr id="158" name="Tekstiruutu 157">
            <a:extLst>
              <a:ext uri="{FF2B5EF4-FFF2-40B4-BE49-F238E27FC236}">
                <a16:creationId xmlns:a16="http://schemas.microsoft.com/office/drawing/2014/main" id="{0D727008-BD1A-4382-AEFC-471E787E26DB}"/>
              </a:ext>
            </a:extLst>
          </p:cNvPr>
          <p:cNvSpPr txBox="1"/>
          <p:nvPr/>
        </p:nvSpPr>
        <p:spPr>
          <a:xfrm>
            <a:off x="11175132" y="2505280"/>
            <a:ext cx="296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y’</a:t>
            </a:r>
            <a:endParaRPr lang="en-GB" sz="1200" dirty="0"/>
          </a:p>
        </p:txBody>
      </p:sp>
      <p:sp>
        <p:nvSpPr>
          <p:cNvPr id="159" name="Tekstiruutu 158">
            <a:extLst>
              <a:ext uri="{FF2B5EF4-FFF2-40B4-BE49-F238E27FC236}">
                <a16:creationId xmlns:a16="http://schemas.microsoft.com/office/drawing/2014/main" id="{6A9DC2C2-C87A-4DCC-8AAE-F97DDB314AEC}"/>
              </a:ext>
            </a:extLst>
          </p:cNvPr>
          <p:cNvSpPr txBox="1"/>
          <p:nvPr/>
        </p:nvSpPr>
        <p:spPr>
          <a:xfrm>
            <a:off x="11175132" y="2930718"/>
            <a:ext cx="286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z’</a:t>
            </a:r>
            <a:endParaRPr lang="en-GB" sz="1200" dirty="0"/>
          </a:p>
        </p:txBody>
      </p:sp>
      <p:cxnSp>
        <p:nvCxnSpPr>
          <p:cNvPr id="160" name="Suora nuoliyhdysviiva 159">
            <a:extLst>
              <a:ext uri="{FF2B5EF4-FFF2-40B4-BE49-F238E27FC236}">
                <a16:creationId xmlns:a16="http://schemas.microsoft.com/office/drawing/2014/main" id="{801563CB-F38A-4D9A-81C0-E4211D386839}"/>
              </a:ext>
            </a:extLst>
          </p:cNvPr>
          <p:cNvCxnSpPr>
            <a:cxnSpLocks/>
            <a:endCxn id="157" idx="1"/>
          </p:cNvCxnSpPr>
          <p:nvPr/>
        </p:nvCxnSpPr>
        <p:spPr>
          <a:xfrm>
            <a:off x="10711366" y="2222213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uora nuoliyhdysviiva 160">
            <a:extLst>
              <a:ext uri="{FF2B5EF4-FFF2-40B4-BE49-F238E27FC236}">
                <a16:creationId xmlns:a16="http://schemas.microsoft.com/office/drawing/2014/main" id="{ABDD5AD9-0AB7-48A6-8707-BFFCFAB31D63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10706108" y="2643780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uora nuoliyhdysviiva 161">
            <a:extLst>
              <a:ext uri="{FF2B5EF4-FFF2-40B4-BE49-F238E27FC236}">
                <a16:creationId xmlns:a16="http://schemas.microsoft.com/office/drawing/2014/main" id="{7E5B2033-1ADB-42A9-866F-B38DAA9130E5}"/>
              </a:ext>
            </a:extLst>
          </p:cNvPr>
          <p:cNvCxnSpPr>
            <a:endCxn id="159" idx="1"/>
          </p:cNvCxnSpPr>
          <p:nvPr/>
        </p:nvCxnSpPr>
        <p:spPr>
          <a:xfrm flipV="1">
            <a:off x="10706108" y="3069218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kstiruutu 162">
            <a:extLst>
              <a:ext uri="{FF2B5EF4-FFF2-40B4-BE49-F238E27FC236}">
                <a16:creationId xmlns:a16="http://schemas.microsoft.com/office/drawing/2014/main" id="{7811BDC0-B7D8-49DC-B8A0-D7AE6E26EFAA}"/>
              </a:ext>
            </a:extLst>
          </p:cNvPr>
          <p:cNvSpPr txBox="1"/>
          <p:nvPr/>
        </p:nvSpPr>
        <p:spPr>
          <a:xfrm>
            <a:off x="11176736" y="3553401"/>
            <a:ext cx="363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4" name="Tekstiruutu 163">
            <a:extLst>
              <a:ext uri="{FF2B5EF4-FFF2-40B4-BE49-F238E27FC236}">
                <a16:creationId xmlns:a16="http://schemas.microsoft.com/office/drawing/2014/main" id="{CF1335A7-A229-4CB6-A15A-5CA0E52C21D4}"/>
              </a:ext>
            </a:extLst>
          </p:cNvPr>
          <p:cNvSpPr txBox="1"/>
          <p:nvPr/>
        </p:nvSpPr>
        <p:spPr>
          <a:xfrm>
            <a:off x="11168887" y="3974968"/>
            <a:ext cx="366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vy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5" name="Tekstiruutu 164">
            <a:extLst>
              <a:ext uri="{FF2B5EF4-FFF2-40B4-BE49-F238E27FC236}">
                <a16:creationId xmlns:a16="http://schemas.microsoft.com/office/drawing/2014/main" id="{51DBD839-9D29-436A-8386-2701F80E4F26}"/>
              </a:ext>
            </a:extLst>
          </p:cNvPr>
          <p:cNvSpPr txBox="1"/>
          <p:nvPr/>
        </p:nvSpPr>
        <p:spPr>
          <a:xfrm>
            <a:off x="11168887" y="4400406"/>
            <a:ext cx="35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vz</a:t>
            </a:r>
            <a:r>
              <a:rPr lang="fi-FI" sz="1200" dirty="0"/>
              <a:t>’</a:t>
            </a:r>
            <a:endParaRPr lang="en-GB" sz="1200" dirty="0"/>
          </a:p>
        </p:txBody>
      </p:sp>
      <p:cxnSp>
        <p:nvCxnSpPr>
          <p:cNvPr id="166" name="Suora nuoliyhdysviiva 165">
            <a:extLst>
              <a:ext uri="{FF2B5EF4-FFF2-40B4-BE49-F238E27FC236}">
                <a16:creationId xmlns:a16="http://schemas.microsoft.com/office/drawing/2014/main" id="{5EA54CE7-50D1-49CA-AE5E-5CBC7652619A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10705121" y="3691901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uora nuoliyhdysviiva 166">
            <a:extLst>
              <a:ext uri="{FF2B5EF4-FFF2-40B4-BE49-F238E27FC236}">
                <a16:creationId xmlns:a16="http://schemas.microsoft.com/office/drawing/2014/main" id="{A0BD6A90-D5EE-4CF9-A2D5-9E5DE01FCACE}"/>
              </a:ext>
            </a:extLst>
          </p:cNvPr>
          <p:cNvCxnSpPr>
            <a:cxnSpLocks/>
            <a:endCxn id="164" idx="1"/>
          </p:cNvCxnSpPr>
          <p:nvPr/>
        </p:nvCxnSpPr>
        <p:spPr>
          <a:xfrm>
            <a:off x="10699863" y="4113468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uora nuoliyhdysviiva 167">
            <a:extLst>
              <a:ext uri="{FF2B5EF4-FFF2-40B4-BE49-F238E27FC236}">
                <a16:creationId xmlns:a16="http://schemas.microsoft.com/office/drawing/2014/main" id="{B01B14B2-317E-4E64-8CD0-997205096F39}"/>
              </a:ext>
            </a:extLst>
          </p:cNvPr>
          <p:cNvCxnSpPr>
            <a:endCxn id="165" idx="1"/>
          </p:cNvCxnSpPr>
          <p:nvPr/>
        </p:nvCxnSpPr>
        <p:spPr>
          <a:xfrm flipV="1">
            <a:off x="10699863" y="4538906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471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945904D5-6806-4F19-B4A0-C7054D6F3637}"/>
              </a:ext>
            </a:extLst>
          </p:cNvPr>
          <p:cNvSpPr txBox="1"/>
          <p:nvPr/>
        </p:nvSpPr>
        <p:spPr>
          <a:xfrm>
            <a:off x="376120" y="399836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Before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460FAF11-6554-43BF-ABA8-C2C4AE4C2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2" y="1649273"/>
            <a:ext cx="5758548" cy="946474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BFE50C32-30DD-4AD9-878F-F91EC288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4" y="3347867"/>
            <a:ext cx="5918700" cy="2612668"/>
          </a:xfrm>
          <a:prstGeom prst="rect">
            <a:avLst/>
          </a:prstGeom>
        </p:spPr>
      </p:pic>
      <p:pic>
        <p:nvPicPr>
          <p:cNvPr id="2" name="Kuva 1">
            <a:extLst>
              <a:ext uri="{FF2B5EF4-FFF2-40B4-BE49-F238E27FC236}">
                <a16:creationId xmlns:a16="http://schemas.microsoft.com/office/drawing/2014/main" id="{48E30590-86DA-4D94-847F-666F7E5E4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773" y="1709922"/>
            <a:ext cx="5810250" cy="885825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3D6DB2ED-875A-4601-8258-18E40D3D9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773" y="3347867"/>
            <a:ext cx="5476875" cy="2476500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2AC6E74E-63C5-499D-8A62-C5C098C8F1CD}"/>
              </a:ext>
            </a:extLst>
          </p:cNvPr>
          <p:cNvSpPr txBox="1"/>
          <p:nvPr/>
        </p:nvSpPr>
        <p:spPr>
          <a:xfrm>
            <a:off x="6460773" y="399836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After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90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2EF576FC-226D-4089-9B4C-D0D7CD251C26}"/>
              </a:ext>
            </a:extLst>
          </p:cNvPr>
          <p:cNvSpPr txBox="1"/>
          <p:nvPr/>
        </p:nvSpPr>
        <p:spPr>
          <a:xfrm>
            <a:off x="6326155" y="1268963"/>
            <a:ext cx="36804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PATTERN_ALFA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bounding</a:t>
            </a:r>
            <a:r>
              <a:rPr lang="fi-FI" sz="1200" dirty="0"/>
              <a:t> box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200 </a:t>
            </a:r>
            <a:r>
              <a:rPr lang="fi-FI" sz="1200" dirty="0" err="1"/>
              <a:t>px</a:t>
            </a:r>
            <a:r>
              <a:rPr lang="fi-FI" sz="1200" dirty="0"/>
              <a:t>/s = 20 </a:t>
            </a:r>
            <a:r>
              <a:rPr lang="fi-FI" sz="1200" dirty="0" err="1"/>
              <a:t>px</a:t>
            </a:r>
            <a:r>
              <a:rPr lang="fi-FI" sz="1200" dirty="0"/>
              <a:t> / </a:t>
            </a:r>
            <a:r>
              <a:rPr lang="fi-FI" sz="1200" dirty="0" err="1"/>
              <a:t>frame</a:t>
            </a:r>
            <a:endParaRPr lang="fi-FI" sz="1200" dirty="0"/>
          </a:p>
          <a:p>
            <a:r>
              <a:rPr lang="fi-FI" sz="1200" dirty="0"/>
              <a:t>PATTERN_Q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, 2*std = 20px/</a:t>
            </a:r>
            <a:r>
              <a:rPr lang="fi-FI" sz="1200" dirty="0" err="1"/>
              <a:t>frame</a:t>
            </a:r>
            <a:r>
              <a:rPr lang="fi-FI" sz="1200" dirty="0"/>
              <a:t> = 200 </a:t>
            </a:r>
            <a:r>
              <a:rPr lang="fi-FI" sz="1200" dirty="0" err="1"/>
              <a:t>px</a:t>
            </a:r>
            <a:r>
              <a:rPr lang="fi-FI" sz="1200" dirty="0"/>
              <a:t>/s</a:t>
            </a:r>
            <a:endParaRPr lang="en-GB" sz="1200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501C1BC8-1405-465C-BF35-EDBEE8965D29}"/>
              </a:ext>
            </a:extLst>
          </p:cNvPr>
          <p:cNvSpPr txBox="1"/>
          <p:nvPr/>
        </p:nvSpPr>
        <p:spPr>
          <a:xfrm>
            <a:off x="6326155" y="3707363"/>
            <a:ext cx="27714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BODY_ALFA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6 m,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 m/s</a:t>
            </a:r>
          </a:p>
          <a:p>
            <a:r>
              <a:rPr lang="fi-FI" sz="1200" dirty="0"/>
              <a:t>BODY_Q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</a:t>
            </a:r>
            <a:r>
              <a:rPr lang="fi-FI" sz="1200"/>
              <a:t>= 10m</a:t>
            </a:r>
            <a:r>
              <a:rPr lang="fi-FI" sz="1200" dirty="0"/>
              <a:t>, </a:t>
            </a:r>
            <a:r>
              <a:rPr lang="fi-FI" sz="1200" dirty="0" err="1"/>
              <a:t>measurement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</a:t>
            </a:r>
            <a:r>
              <a:rPr lang="fi-FI" sz="1200" dirty="0" err="1"/>
              <a:t>x,z</a:t>
            </a:r>
            <a:r>
              <a:rPr lang="fi-FI" sz="1200" dirty="0"/>
              <a:t>), 2*std = 2 m/s2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(y), 2*std = 0,6 m/s2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A080DC34-9D2A-4CD9-BA55-A19D63D37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71" y="1385344"/>
            <a:ext cx="5810250" cy="8858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27D8AF6-84BD-4EB4-9891-DC4286EB8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1" y="3348582"/>
            <a:ext cx="54768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2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Project Plan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82920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6A9BADA7-6846-45EF-B120-D5EA6B751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90" y="947208"/>
            <a:ext cx="5701242" cy="536696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8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B43F207A-1357-409F-91C2-5170F8F38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080" y="947208"/>
            <a:ext cx="5623847" cy="536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08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5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velocity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101D424-91C5-4F9F-83B9-C53371F0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0" y="941623"/>
            <a:ext cx="5705788" cy="5516541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F1CEE4F0-0783-4E04-9DEC-A8AA30F5D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216" y="941623"/>
            <a:ext cx="5668305" cy="544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1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AFF53AD2-3737-4661-820A-C1766CB5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6" y="1026076"/>
            <a:ext cx="5487858" cy="521752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9C75F4BD-6973-4A25-8A0D-C7D1A1A2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6076"/>
            <a:ext cx="5473109" cy="52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58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00527BA4-C0C9-4C41-B9BD-A9DE71EC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56" y="1194027"/>
            <a:ext cx="5172367" cy="5050254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75BBE7EE-486C-466B-8049-142A468D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348" y="1091390"/>
            <a:ext cx="5232480" cy="5050254"/>
          </a:xfrm>
          <a:prstGeom prst="rect">
            <a:avLst/>
          </a:prstGeom>
        </p:spPr>
      </p:pic>
      <p:sp>
        <p:nvSpPr>
          <p:cNvPr id="8" name="Ellipsi 7">
            <a:extLst>
              <a:ext uri="{FF2B5EF4-FFF2-40B4-BE49-F238E27FC236}">
                <a16:creationId xmlns:a16="http://schemas.microsoft.com/office/drawing/2014/main" id="{2234718D-BFA6-4EA0-A169-0F98A678D90C}"/>
              </a:ext>
            </a:extLst>
          </p:cNvPr>
          <p:cNvSpPr/>
          <p:nvPr/>
        </p:nvSpPr>
        <p:spPr>
          <a:xfrm>
            <a:off x="230056" y="1141936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AAFAEA26-5055-4DA9-8D4A-25B86B7B2520}"/>
              </a:ext>
            </a:extLst>
          </p:cNvPr>
          <p:cNvSpPr/>
          <p:nvPr/>
        </p:nvSpPr>
        <p:spPr>
          <a:xfrm>
            <a:off x="6323915" y="116992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27740EF1-54E9-41E0-A94F-4AAAEC4C662A}"/>
              </a:ext>
            </a:extLst>
          </p:cNvPr>
          <p:cNvSpPr/>
          <p:nvPr/>
        </p:nvSpPr>
        <p:spPr>
          <a:xfrm>
            <a:off x="253383" y="5446995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i 10">
            <a:extLst>
              <a:ext uri="{FF2B5EF4-FFF2-40B4-BE49-F238E27FC236}">
                <a16:creationId xmlns:a16="http://schemas.microsoft.com/office/drawing/2014/main" id="{CC30EAD0-B366-4C1C-8D12-B1CE17E9BE1B}"/>
              </a:ext>
            </a:extLst>
          </p:cNvPr>
          <p:cNvSpPr/>
          <p:nvPr/>
        </p:nvSpPr>
        <p:spPr>
          <a:xfrm>
            <a:off x="6191348" y="426511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898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amp on">
            <a:extLst>
              <a:ext uri="{FF2B5EF4-FFF2-40B4-BE49-F238E27FC236}">
                <a16:creationId xmlns:a16="http://schemas.microsoft.com/office/drawing/2014/main" id="{4E05EC8A-0C2D-4218-9B26-2007DDE9D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" r="5451"/>
          <a:stretch/>
        </p:blipFill>
        <p:spPr bwMode="auto">
          <a:xfrm>
            <a:off x="6090612" y="10"/>
            <a:ext cx="6101387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EAB71820-5111-474D-9581-47250EA8BC16}"/>
              </a:ext>
            </a:extLst>
          </p:cNvPr>
          <p:cNvSpPr txBox="1"/>
          <p:nvPr/>
        </p:nvSpPr>
        <p:spPr>
          <a:xfrm>
            <a:off x="648929" y="629266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Research topic!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9BD9259E-ABF3-4479-9181-A178825001BB}"/>
              </a:ext>
            </a:extLst>
          </p:cNvPr>
          <p:cNvSpPr txBox="1"/>
          <p:nvPr/>
        </p:nvSpPr>
        <p:spPr>
          <a:xfrm>
            <a:off x="648930" y="2438400"/>
            <a:ext cx="512702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Note. The current filter architecture and parameters do their job, but certainly are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not optimal. Field for further study!</a:t>
            </a:r>
          </a:p>
        </p:txBody>
      </p:sp>
    </p:spTree>
    <p:extLst>
      <p:ext uri="{BB962C8B-B14F-4D97-AF65-F5344CB8AC3E}">
        <p14:creationId xmlns:p14="http://schemas.microsoft.com/office/powerpoint/2010/main" val="1666800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Volume and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Orientation</a:t>
            </a: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F54D10FC-A7DC-4627-B3C1-1CC9A36A21C1}"/>
              </a:ext>
            </a:extLst>
          </p:cNvPr>
          <p:cNvSpPr txBox="1"/>
          <p:nvPr/>
        </p:nvSpPr>
        <p:spPr>
          <a:xfrm>
            <a:off x="5659418" y="1002405"/>
            <a:ext cx="5466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Bounding sphere is not a good shape for volumes like</a:t>
            </a:r>
            <a:br>
              <a:rPr lang="en-GB" dirty="0"/>
            </a:br>
            <a:r>
              <a:rPr lang="en-GB" dirty="0"/>
              <a:t>car, human or train…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KITTI uses bounded 3D box</a:t>
            </a:r>
          </a:p>
        </p:txBody>
      </p:sp>
      <p:pic>
        <p:nvPicPr>
          <p:cNvPr id="31" name="Kuva 30">
            <a:extLst>
              <a:ext uri="{FF2B5EF4-FFF2-40B4-BE49-F238E27FC236}">
                <a16:creationId xmlns:a16="http://schemas.microsoft.com/office/drawing/2014/main" id="{D8FB5ADC-EF20-45EA-A6ED-845133FF1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20" y="3151803"/>
            <a:ext cx="39433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00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FE981AA3-0F5B-4E40-AC00-D44BC76DCF6A}"/>
              </a:ext>
            </a:extLst>
          </p:cNvPr>
          <p:cNvSpPr/>
          <p:nvPr/>
        </p:nvSpPr>
        <p:spPr>
          <a:xfrm>
            <a:off x="5266677" y="1399659"/>
            <a:ext cx="3734512" cy="18544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A79ED0F5-B4C8-4714-900B-0E46636C37F9}"/>
              </a:ext>
            </a:extLst>
          </p:cNvPr>
          <p:cNvSpPr/>
          <p:nvPr/>
        </p:nvSpPr>
        <p:spPr>
          <a:xfrm>
            <a:off x="6205289" y="859851"/>
            <a:ext cx="3734512" cy="18544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uora yhdysviiva 5">
            <a:extLst>
              <a:ext uri="{FF2B5EF4-FFF2-40B4-BE49-F238E27FC236}">
                <a16:creationId xmlns:a16="http://schemas.microsoft.com/office/drawing/2014/main" id="{8B1948A7-5AD1-4224-829D-03DD469CAC7A}"/>
              </a:ext>
            </a:extLst>
          </p:cNvPr>
          <p:cNvCxnSpPr/>
          <p:nvPr/>
        </p:nvCxnSpPr>
        <p:spPr>
          <a:xfrm flipV="1">
            <a:off x="5266677" y="859851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414B1F96-0563-4328-BE20-EF5713625A61}"/>
              </a:ext>
            </a:extLst>
          </p:cNvPr>
          <p:cNvCxnSpPr/>
          <p:nvPr/>
        </p:nvCxnSpPr>
        <p:spPr>
          <a:xfrm flipV="1">
            <a:off x="5266677" y="2714288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yhdysviiva 7">
            <a:extLst>
              <a:ext uri="{FF2B5EF4-FFF2-40B4-BE49-F238E27FC236}">
                <a16:creationId xmlns:a16="http://schemas.microsoft.com/office/drawing/2014/main" id="{A5A2A0A3-8C2B-443E-BFDB-DF97E16F6A23}"/>
              </a:ext>
            </a:extLst>
          </p:cNvPr>
          <p:cNvCxnSpPr/>
          <p:nvPr/>
        </p:nvCxnSpPr>
        <p:spPr>
          <a:xfrm flipV="1">
            <a:off x="8991221" y="859851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07BF5B53-2EFD-4D94-80B9-6E7B293BBB93}"/>
              </a:ext>
            </a:extLst>
          </p:cNvPr>
          <p:cNvCxnSpPr/>
          <p:nvPr/>
        </p:nvCxnSpPr>
        <p:spPr>
          <a:xfrm flipV="1">
            <a:off x="9001189" y="2714288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E9E136A-FA54-4C1B-854C-DC3CAF811A62}"/>
              </a:ext>
            </a:extLst>
          </p:cNvPr>
          <p:cNvCxnSpPr/>
          <p:nvPr/>
        </p:nvCxnSpPr>
        <p:spPr>
          <a:xfrm>
            <a:off x="5266677" y="3443974"/>
            <a:ext cx="379433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FD849CB8-4CF7-4375-A7BF-89EB664FC16D}"/>
              </a:ext>
            </a:extLst>
          </p:cNvPr>
          <p:cNvCxnSpPr>
            <a:cxnSpLocks/>
          </p:cNvCxnSpPr>
          <p:nvPr/>
        </p:nvCxnSpPr>
        <p:spPr>
          <a:xfrm flipH="1">
            <a:off x="5081523" y="1391113"/>
            <a:ext cx="14242" cy="192066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F93F7EDE-4123-4029-8F71-3DE961F3C2EF}"/>
              </a:ext>
            </a:extLst>
          </p:cNvPr>
          <p:cNvCxnSpPr>
            <a:cxnSpLocks/>
          </p:cNvCxnSpPr>
          <p:nvPr/>
        </p:nvCxnSpPr>
        <p:spPr>
          <a:xfrm flipV="1">
            <a:off x="9172101" y="2854316"/>
            <a:ext cx="914405" cy="58965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7AC8A38B-E368-4DDC-BE68-D4DCDF1C5769}"/>
              </a:ext>
            </a:extLst>
          </p:cNvPr>
          <p:cNvSpPr txBox="1"/>
          <p:nvPr/>
        </p:nvSpPr>
        <p:spPr>
          <a:xfrm>
            <a:off x="6952711" y="3472953"/>
            <a:ext cx="578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length</a:t>
            </a:r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940C8A5D-6101-4D5E-8B63-451887BFF55F}"/>
              </a:ext>
            </a:extLst>
          </p:cNvPr>
          <p:cNvSpPr txBox="1"/>
          <p:nvPr/>
        </p:nvSpPr>
        <p:spPr>
          <a:xfrm>
            <a:off x="4417767" y="2212946"/>
            <a:ext cx="579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height</a:t>
            </a:r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D0BDEE32-CF8B-4EC6-80B8-155BD03D98B7}"/>
              </a:ext>
            </a:extLst>
          </p:cNvPr>
          <p:cNvSpPr txBox="1"/>
          <p:nvPr/>
        </p:nvSpPr>
        <p:spPr>
          <a:xfrm>
            <a:off x="9568650" y="3072036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width</a:t>
            </a:r>
          </a:p>
        </p:txBody>
      </p:sp>
      <p:sp>
        <p:nvSpPr>
          <p:cNvPr id="16" name="Nuoli: Oikea 15">
            <a:extLst>
              <a:ext uri="{FF2B5EF4-FFF2-40B4-BE49-F238E27FC236}">
                <a16:creationId xmlns:a16="http://schemas.microsoft.com/office/drawing/2014/main" id="{21BBD190-0772-4FD7-9314-F12BB044265C}"/>
              </a:ext>
            </a:extLst>
          </p:cNvPr>
          <p:cNvSpPr/>
          <p:nvPr/>
        </p:nvSpPr>
        <p:spPr>
          <a:xfrm>
            <a:off x="9568650" y="1787069"/>
            <a:ext cx="1141699" cy="539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395C35BA-37F3-495B-8D5F-397898DF6602}"/>
              </a:ext>
            </a:extLst>
          </p:cNvPr>
          <p:cNvSpPr txBox="1"/>
          <p:nvPr/>
        </p:nvSpPr>
        <p:spPr>
          <a:xfrm>
            <a:off x="10399849" y="1537506"/>
            <a:ext cx="1314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velocity = (</a:t>
            </a:r>
            <a:r>
              <a:rPr lang="en-GB" sz="1200" dirty="0" err="1"/>
              <a:t>v</a:t>
            </a:r>
            <a:r>
              <a:rPr lang="en-GB" sz="1200" baseline="-25000" dirty="0" err="1"/>
              <a:t>x</a:t>
            </a:r>
            <a:r>
              <a:rPr lang="en-GB" sz="1200" dirty="0" err="1"/>
              <a:t>,v</a:t>
            </a:r>
            <a:r>
              <a:rPr lang="en-GB" sz="1200" baseline="-25000" dirty="0" err="1"/>
              <a:t>y</a:t>
            </a:r>
            <a:r>
              <a:rPr lang="en-GB" sz="1200" dirty="0" err="1"/>
              <a:t>,v</a:t>
            </a:r>
            <a:r>
              <a:rPr lang="en-GB" sz="1200" baseline="-25000" dirty="0" err="1"/>
              <a:t>z</a:t>
            </a:r>
            <a:r>
              <a:rPr lang="en-GB" sz="1200" dirty="0"/>
              <a:t>)</a:t>
            </a:r>
          </a:p>
        </p:txBody>
      </p:sp>
      <p:pic>
        <p:nvPicPr>
          <p:cNvPr id="18" name="Kuva 17">
            <a:extLst>
              <a:ext uri="{FF2B5EF4-FFF2-40B4-BE49-F238E27FC236}">
                <a16:creationId xmlns:a16="http://schemas.microsoft.com/office/drawing/2014/main" id="{EBF4BC21-52E3-4C27-A9FC-D3C4B2DA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39" y="1209814"/>
            <a:ext cx="3282313" cy="2866112"/>
          </a:xfrm>
          <a:prstGeom prst="rect">
            <a:avLst/>
          </a:prstGeom>
        </p:spPr>
      </p:pic>
      <p:sp>
        <p:nvSpPr>
          <p:cNvPr id="19" name="Tekstiruutu 18">
            <a:extLst>
              <a:ext uri="{FF2B5EF4-FFF2-40B4-BE49-F238E27FC236}">
                <a16:creationId xmlns:a16="http://schemas.microsoft.com/office/drawing/2014/main" id="{31833454-638C-4AD2-B6CF-39AB87635E8A}"/>
              </a:ext>
            </a:extLst>
          </p:cNvPr>
          <p:cNvSpPr txBox="1"/>
          <p:nvPr/>
        </p:nvSpPr>
        <p:spPr>
          <a:xfrm>
            <a:off x="687141" y="302993"/>
            <a:ext cx="313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Assumption: Only yaw allowed</a:t>
            </a: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383938DA-788D-467A-B576-49BC5D14719C}"/>
              </a:ext>
            </a:extLst>
          </p:cNvPr>
          <p:cNvSpPr txBox="1"/>
          <p:nvPr/>
        </p:nvSpPr>
        <p:spPr>
          <a:xfrm>
            <a:off x="2108309" y="917433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y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1C84B1DA-5D9B-485D-A647-5FB0E6C3319F}"/>
              </a:ext>
            </a:extLst>
          </p:cNvPr>
          <p:cNvSpPr txBox="1"/>
          <p:nvPr/>
        </p:nvSpPr>
        <p:spPr>
          <a:xfrm>
            <a:off x="4076073" y="2927732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x</a:t>
            </a:r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16C6DAD3-4F26-453D-8AA7-C68D32B772DA}"/>
              </a:ext>
            </a:extLst>
          </p:cNvPr>
          <p:cNvSpPr txBox="1"/>
          <p:nvPr/>
        </p:nvSpPr>
        <p:spPr>
          <a:xfrm>
            <a:off x="603378" y="3993819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z</a:t>
            </a:r>
          </a:p>
        </p:txBody>
      </p:sp>
      <p:sp>
        <p:nvSpPr>
          <p:cNvPr id="23" name="Ellipsi 22">
            <a:extLst>
              <a:ext uri="{FF2B5EF4-FFF2-40B4-BE49-F238E27FC236}">
                <a16:creationId xmlns:a16="http://schemas.microsoft.com/office/drawing/2014/main" id="{76700C41-F8FD-4D98-94D6-2E70748D8F91}"/>
              </a:ext>
            </a:extLst>
          </p:cNvPr>
          <p:cNvSpPr/>
          <p:nvPr/>
        </p:nvSpPr>
        <p:spPr>
          <a:xfrm>
            <a:off x="7357793" y="2179683"/>
            <a:ext cx="134531" cy="1345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A8946B1B-6515-47B4-9448-2684BCE935BF}"/>
              </a:ext>
            </a:extLst>
          </p:cNvPr>
          <p:cNvSpPr txBox="1"/>
          <p:nvPr/>
        </p:nvSpPr>
        <p:spPr>
          <a:xfrm>
            <a:off x="7492324" y="2049463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A4E6F2B5-FC64-44D0-BE76-B975786F6835}"/>
              </a:ext>
            </a:extLst>
          </p:cNvPr>
          <p:cNvSpPr txBox="1"/>
          <p:nvPr/>
        </p:nvSpPr>
        <p:spPr>
          <a:xfrm>
            <a:off x="9728145" y="571905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1</a:t>
            </a:r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F2D82963-63CC-45A8-B662-7B29155CED1C}"/>
              </a:ext>
            </a:extLst>
          </p:cNvPr>
          <p:cNvSpPr txBox="1"/>
          <p:nvPr/>
        </p:nvSpPr>
        <p:spPr>
          <a:xfrm>
            <a:off x="8675109" y="2972817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4</a:t>
            </a:r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6943254E-EB7F-4B48-BB00-375462501E2C}"/>
              </a:ext>
            </a:extLst>
          </p:cNvPr>
          <p:cNvSpPr txBox="1"/>
          <p:nvPr/>
        </p:nvSpPr>
        <p:spPr>
          <a:xfrm>
            <a:off x="9664605" y="2454098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3</a:t>
            </a: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E2620533-EAF4-4102-A14B-85B7F927AC2F}"/>
              </a:ext>
            </a:extLst>
          </p:cNvPr>
          <p:cNvSpPr txBox="1"/>
          <p:nvPr/>
        </p:nvSpPr>
        <p:spPr>
          <a:xfrm>
            <a:off x="6096000" y="58285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5</a:t>
            </a:r>
          </a:p>
        </p:txBody>
      </p:sp>
      <p:sp>
        <p:nvSpPr>
          <p:cNvPr id="29" name="Tekstiruutu 28">
            <a:extLst>
              <a:ext uri="{FF2B5EF4-FFF2-40B4-BE49-F238E27FC236}">
                <a16:creationId xmlns:a16="http://schemas.microsoft.com/office/drawing/2014/main" id="{75A49953-11F0-4728-A522-DB2C11CCA828}"/>
              </a:ext>
            </a:extLst>
          </p:cNvPr>
          <p:cNvSpPr txBox="1"/>
          <p:nvPr/>
        </p:nvSpPr>
        <p:spPr>
          <a:xfrm>
            <a:off x="5119335" y="1114114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6</a:t>
            </a: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0DA8C0F8-9678-4357-96D0-893391335656}"/>
              </a:ext>
            </a:extLst>
          </p:cNvPr>
          <p:cNvSpPr txBox="1"/>
          <p:nvPr/>
        </p:nvSpPr>
        <p:spPr>
          <a:xfrm>
            <a:off x="6205289" y="240707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7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A9FF8971-8760-4A61-A3B2-C5F6A471B7E9}"/>
              </a:ext>
            </a:extLst>
          </p:cNvPr>
          <p:cNvSpPr txBox="1"/>
          <p:nvPr/>
        </p:nvSpPr>
        <p:spPr>
          <a:xfrm>
            <a:off x="5221439" y="287214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8</a:t>
            </a:r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96FA72F0-7EDC-4CB4-8A42-F01A7F2D0CC5}"/>
              </a:ext>
            </a:extLst>
          </p:cNvPr>
          <p:cNvSpPr txBox="1"/>
          <p:nvPr/>
        </p:nvSpPr>
        <p:spPr>
          <a:xfrm>
            <a:off x="8821521" y="111016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2</a:t>
            </a:r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B4F4BBCE-3F20-46E0-BC74-F11BB5E77389}"/>
              </a:ext>
            </a:extLst>
          </p:cNvPr>
          <p:cNvSpPr txBox="1"/>
          <p:nvPr/>
        </p:nvSpPr>
        <p:spPr>
          <a:xfrm>
            <a:off x="4996965" y="250647"/>
            <a:ext cx="6502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Each body is supposed to have “</a:t>
            </a:r>
            <a:r>
              <a:rPr lang="fi-FI" sz="1200" dirty="0" err="1"/>
              <a:t>normal</a:t>
            </a:r>
            <a:r>
              <a:rPr lang="fi-FI" sz="1200" dirty="0"/>
              <a:t>” </a:t>
            </a:r>
            <a:r>
              <a:rPr lang="fi-FI" sz="1200" dirty="0" err="1"/>
              <a:t>movement</a:t>
            </a:r>
            <a:r>
              <a:rPr lang="fi-FI" sz="1200" dirty="0"/>
              <a:t> </a:t>
            </a:r>
            <a:r>
              <a:rPr lang="fi-FI" sz="1200" dirty="0" err="1"/>
              <a:t>direction</a:t>
            </a:r>
            <a:r>
              <a:rPr lang="fi-FI" sz="1200" dirty="0"/>
              <a:t>, </a:t>
            </a:r>
            <a:r>
              <a:rPr lang="fi-FI" sz="1200" dirty="0" err="1"/>
              <a:t>which</a:t>
            </a:r>
            <a:r>
              <a:rPr lang="fi-FI" sz="1200" dirty="0"/>
              <a:t> </a:t>
            </a:r>
            <a:r>
              <a:rPr lang="fi-FI" sz="1200" dirty="0" err="1"/>
              <a:t>defines</a:t>
            </a:r>
            <a:r>
              <a:rPr lang="fi-FI" sz="1200" dirty="0"/>
              <a:t> </a:t>
            </a:r>
            <a:r>
              <a:rPr lang="fi-FI" sz="1200" dirty="0" err="1"/>
              <a:t>length</a:t>
            </a:r>
            <a:r>
              <a:rPr lang="fi-FI" sz="1200" dirty="0"/>
              <a:t>, </a:t>
            </a:r>
            <a:r>
              <a:rPr lang="fi-FI" sz="1200" dirty="0" err="1"/>
              <a:t>height</a:t>
            </a:r>
            <a:r>
              <a:rPr lang="fi-FI" sz="1200" dirty="0"/>
              <a:t> and </a:t>
            </a:r>
            <a:r>
              <a:rPr lang="fi-FI" sz="1200" dirty="0" err="1"/>
              <a:t>width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34" name="Tekstiruutu 33">
            <a:extLst>
              <a:ext uri="{FF2B5EF4-FFF2-40B4-BE49-F238E27FC236}">
                <a16:creationId xmlns:a16="http://schemas.microsoft.com/office/drawing/2014/main" id="{D816F8DC-0CE7-41EA-B2F9-C2CEBBFC0684}"/>
              </a:ext>
            </a:extLst>
          </p:cNvPr>
          <p:cNvSpPr txBox="1"/>
          <p:nvPr/>
        </p:nvSpPr>
        <p:spPr>
          <a:xfrm>
            <a:off x="753861" y="1814505"/>
            <a:ext cx="1042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r>
              <a:rPr lang="fi-FI" sz="1200" dirty="0"/>
              <a:t> = </a:t>
            </a:r>
            <a:r>
              <a:rPr lang="fi-FI" sz="1200" dirty="0" err="1"/>
              <a:t>yaw</a:t>
            </a:r>
            <a:r>
              <a:rPr lang="fi-FI" sz="1200" dirty="0"/>
              <a:t> </a:t>
            </a:r>
            <a:r>
              <a:rPr lang="fi-FI" sz="1200" dirty="0" err="1"/>
              <a:t>angle</a:t>
            </a:r>
            <a:endParaRPr lang="en-GB" sz="1200" dirty="0"/>
          </a:p>
        </p:txBody>
      </p:sp>
      <p:cxnSp>
        <p:nvCxnSpPr>
          <p:cNvPr id="38" name="Suora yhdysviiva 37">
            <a:extLst>
              <a:ext uri="{FF2B5EF4-FFF2-40B4-BE49-F238E27FC236}">
                <a16:creationId xmlns:a16="http://schemas.microsoft.com/office/drawing/2014/main" id="{7D790D81-A3F2-42A2-8F28-AA2F9B1297A0}"/>
              </a:ext>
            </a:extLst>
          </p:cNvPr>
          <p:cNvCxnSpPr>
            <a:cxnSpLocks/>
          </p:cNvCxnSpPr>
          <p:nvPr/>
        </p:nvCxnSpPr>
        <p:spPr>
          <a:xfrm flipV="1">
            <a:off x="2256128" y="2684071"/>
            <a:ext cx="1152207" cy="39925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AC6343FA-DD31-4C8C-B2E2-F61233290BAD}"/>
              </a:ext>
            </a:extLst>
          </p:cNvPr>
          <p:cNvSpPr txBox="1"/>
          <p:nvPr/>
        </p:nvSpPr>
        <p:spPr>
          <a:xfrm>
            <a:off x="2796857" y="2822735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41" name="Kaari 40">
            <a:extLst>
              <a:ext uri="{FF2B5EF4-FFF2-40B4-BE49-F238E27FC236}">
                <a16:creationId xmlns:a16="http://schemas.microsoft.com/office/drawing/2014/main" id="{940B8FAD-EE65-4257-8164-F19AFB1454AC}"/>
              </a:ext>
            </a:extLst>
          </p:cNvPr>
          <p:cNvSpPr/>
          <p:nvPr/>
        </p:nvSpPr>
        <p:spPr>
          <a:xfrm>
            <a:off x="2650151" y="2940669"/>
            <a:ext cx="178581" cy="27699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28F26996-1DB6-402B-9FCD-3AD429D35E6D}"/>
                  </a:ext>
                </a:extLst>
              </p:cNvPr>
              <p:cNvSpPr txBox="1"/>
              <p:nvPr/>
            </p:nvSpPr>
            <p:spPr>
              <a:xfrm>
                <a:off x="2362203" y="3755918"/>
                <a:ext cx="1999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28F26996-1DB6-402B-9FCD-3AD429D35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3" y="3755918"/>
                <a:ext cx="1999778" cy="276999"/>
              </a:xfrm>
              <a:prstGeom prst="rect">
                <a:avLst/>
              </a:prstGeom>
              <a:blipFill>
                <a:blip r:embed="rId3"/>
                <a:stretch>
                  <a:fillRect l="-1220" t="-2174" r="-3659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kstiruutu 43">
                <a:extLst>
                  <a:ext uri="{FF2B5EF4-FFF2-40B4-BE49-F238E27FC236}">
                    <a16:creationId xmlns:a16="http://schemas.microsoft.com/office/drawing/2014/main" id="{D63D090D-3044-4277-9BCC-6FF075235EE4}"/>
                  </a:ext>
                </a:extLst>
              </p:cNvPr>
              <p:cNvSpPr txBox="1"/>
              <p:nvPr/>
            </p:nvSpPr>
            <p:spPr>
              <a:xfrm>
                <a:off x="2210067" y="4598986"/>
                <a:ext cx="736791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kstiruutu 43">
                <a:extLst>
                  <a:ext uri="{FF2B5EF4-FFF2-40B4-BE49-F238E27FC236}">
                    <a16:creationId xmlns:a16="http://schemas.microsoft.com/office/drawing/2014/main" id="{D63D090D-3044-4277-9BCC-6FF07523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067" y="4598986"/>
                <a:ext cx="7367914" cy="298928"/>
              </a:xfrm>
              <a:prstGeom prst="rect">
                <a:avLst/>
              </a:prstGeom>
              <a:blipFill>
                <a:blip r:embed="rId4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kstiruutu 38">
                <a:extLst>
                  <a:ext uri="{FF2B5EF4-FFF2-40B4-BE49-F238E27FC236}">
                    <a16:creationId xmlns:a16="http://schemas.microsoft.com/office/drawing/2014/main" id="{DB5117BE-D603-4FED-9BC8-7CC308CBD70E}"/>
                  </a:ext>
                </a:extLst>
              </p:cNvPr>
              <p:cNvSpPr txBox="1"/>
              <p:nvPr/>
            </p:nvSpPr>
            <p:spPr>
              <a:xfrm>
                <a:off x="2327708" y="5738774"/>
                <a:ext cx="712688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kstiruutu 38">
                <a:extLst>
                  <a:ext uri="{FF2B5EF4-FFF2-40B4-BE49-F238E27FC236}">
                    <a16:creationId xmlns:a16="http://schemas.microsoft.com/office/drawing/2014/main" id="{DB5117BE-D603-4FED-9BC8-7CC308CBD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708" y="5738774"/>
                <a:ext cx="7126887" cy="298928"/>
              </a:xfrm>
              <a:prstGeom prst="rect">
                <a:avLst/>
              </a:prstGeom>
              <a:blipFill>
                <a:blip r:embed="rId5"/>
                <a:stretch>
                  <a:fillRect l="-684" r="-770"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1F517D06-ACEA-4D92-90FF-40AD102047D9}"/>
              </a:ext>
            </a:extLst>
          </p:cNvPr>
          <p:cNvSpPr txBox="1"/>
          <p:nvPr/>
        </p:nvSpPr>
        <p:spPr>
          <a:xfrm>
            <a:off x="5537551" y="51225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91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15AD9AA0-5E93-4785-995D-6174A2A006CA}"/>
              </a:ext>
            </a:extLst>
          </p:cNvPr>
          <p:cNvSpPr/>
          <p:nvPr/>
        </p:nvSpPr>
        <p:spPr>
          <a:xfrm rot="19898205">
            <a:off x="1652813" y="1016950"/>
            <a:ext cx="2931207" cy="12562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CED759EE-B3AE-4A02-897C-4FC9D4941ADB}"/>
              </a:ext>
            </a:extLst>
          </p:cNvPr>
          <p:cNvCxnSpPr/>
          <p:nvPr/>
        </p:nvCxnSpPr>
        <p:spPr>
          <a:xfrm>
            <a:off x="3054323" y="1666432"/>
            <a:ext cx="2444098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0C1F87B5-038B-4947-8EE4-583DB9501165}"/>
              </a:ext>
            </a:extLst>
          </p:cNvPr>
          <p:cNvCxnSpPr>
            <a:cxnSpLocks/>
          </p:cNvCxnSpPr>
          <p:nvPr/>
        </p:nvCxnSpPr>
        <p:spPr>
          <a:xfrm>
            <a:off x="3054323" y="1666432"/>
            <a:ext cx="0" cy="1469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yhdysviiva 9">
            <a:extLst>
              <a:ext uri="{FF2B5EF4-FFF2-40B4-BE49-F238E27FC236}">
                <a16:creationId xmlns:a16="http://schemas.microsoft.com/office/drawing/2014/main" id="{7E9BC28A-6F85-4D5F-862C-9E81E5A0A5D4}"/>
              </a:ext>
            </a:extLst>
          </p:cNvPr>
          <p:cNvCxnSpPr>
            <a:cxnSpLocks/>
          </p:cNvCxnSpPr>
          <p:nvPr/>
        </p:nvCxnSpPr>
        <p:spPr>
          <a:xfrm flipV="1">
            <a:off x="3054323" y="717847"/>
            <a:ext cx="1765505" cy="948586"/>
          </a:xfrm>
          <a:prstGeom prst="line">
            <a:avLst/>
          </a:prstGeom>
          <a:ln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iruutu 11">
            <a:extLst>
              <a:ext uri="{FF2B5EF4-FFF2-40B4-BE49-F238E27FC236}">
                <a16:creationId xmlns:a16="http://schemas.microsoft.com/office/drawing/2014/main" id="{DCC2D857-EA90-4BDF-9BED-D2F59EF8673A}"/>
              </a:ext>
            </a:extLst>
          </p:cNvPr>
          <p:cNvSpPr txBox="1"/>
          <p:nvPr/>
        </p:nvSpPr>
        <p:spPr>
          <a:xfrm>
            <a:off x="5506966" y="1527932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FC9F181-2D9E-472F-8A97-4AA3AD743C8E}"/>
              </a:ext>
            </a:extLst>
          </p:cNvPr>
          <p:cNvSpPr txBox="1"/>
          <p:nvPr/>
        </p:nvSpPr>
        <p:spPr>
          <a:xfrm>
            <a:off x="2904771" y="3180429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sp>
        <p:nvSpPr>
          <p:cNvPr id="14" name="Kaari 13">
            <a:extLst>
              <a:ext uri="{FF2B5EF4-FFF2-40B4-BE49-F238E27FC236}">
                <a16:creationId xmlns:a16="http://schemas.microsoft.com/office/drawing/2014/main" id="{F19788A5-30D9-4B86-B35D-9842DBC6E133}"/>
              </a:ext>
            </a:extLst>
          </p:cNvPr>
          <p:cNvSpPr/>
          <p:nvPr/>
        </p:nvSpPr>
        <p:spPr>
          <a:xfrm>
            <a:off x="3420554" y="1416491"/>
            <a:ext cx="271227" cy="52429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256B864D-CCEA-4280-BAE4-5AD6F5DC1C2F}"/>
              </a:ext>
            </a:extLst>
          </p:cNvPr>
          <p:cNvSpPr txBox="1"/>
          <p:nvPr/>
        </p:nvSpPr>
        <p:spPr>
          <a:xfrm>
            <a:off x="3708873" y="1356669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B9F5F871-D9F9-47EF-A31D-4181059393B0}"/>
              </a:ext>
            </a:extLst>
          </p:cNvPr>
          <p:cNvSpPr txBox="1"/>
          <p:nvPr/>
        </p:nvSpPr>
        <p:spPr>
          <a:xfrm>
            <a:off x="4118316" y="11910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1</a:t>
            </a:r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FA532C85-EC3D-4538-8DBB-786605B9D3F2}"/>
              </a:ext>
            </a:extLst>
          </p:cNvPr>
          <p:cNvSpPr txBox="1"/>
          <p:nvPr/>
        </p:nvSpPr>
        <p:spPr>
          <a:xfrm>
            <a:off x="4684956" y="1356668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2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85192E8D-747A-4874-B01C-6A994BB964FA}"/>
              </a:ext>
            </a:extLst>
          </p:cNvPr>
          <p:cNvSpPr txBox="1"/>
          <p:nvPr/>
        </p:nvSpPr>
        <p:spPr>
          <a:xfrm>
            <a:off x="1152085" y="1633667"/>
            <a:ext cx="36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5</a:t>
            </a: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C9D2F636-FA5A-47E7-83AC-DE2844393A60}"/>
              </a:ext>
            </a:extLst>
          </p:cNvPr>
          <p:cNvSpPr txBox="1"/>
          <p:nvPr/>
        </p:nvSpPr>
        <p:spPr>
          <a:xfrm>
            <a:off x="1959758" y="2903430"/>
            <a:ext cx="447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6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F6945359-0E89-4298-BC9A-C13709FA38DA}"/>
              </a:ext>
            </a:extLst>
          </p:cNvPr>
          <p:cNvSpPr txBox="1"/>
          <p:nvPr/>
        </p:nvSpPr>
        <p:spPr>
          <a:xfrm>
            <a:off x="3059475" y="170440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endParaRPr lang="en-GB" sz="1200" baseline="-25000" dirty="0"/>
          </a:p>
        </p:txBody>
      </p:sp>
      <p:sp>
        <p:nvSpPr>
          <p:cNvPr id="22" name="Ellipsi 21">
            <a:extLst>
              <a:ext uri="{FF2B5EF4-FFF2-40B4-BE49-F238E27FC236}">
                <a16:creationId xmlns:a16="http://schemas.microsoft.com/office/drawing/2014/main" id="{39BEBF7B-7B2F-4DB7-87D9-908F8A7FE004}"/>
              </a:ext>
            </a:extLst>
          </p:cNvPr>
          <p:cNvSpPr/>
          <p:nvPr/>
        </p:nvSpPr>
        <p:spPr>
          <a:xfrm>
            <a:off x="2700470" y="1042587"/>
            <a:ext cx="121337" cy="121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uora nuoliyhdysviiva 23">
            <a:extLst>
              <a:ext uri="{FF2B5EF4-FFF2-40B4-BE49-F238E27FC236}">
                <a16:creationId xmlns:a16="http://schemas.microsoft.com/office/drawing/2014/main" id="{5C4A8AE6-B58F-4C71-81A3-3CC69F81848E}"/>
              </a:ext>
            </a:extLst>
          </p:cNvPr>
          <p:cNvCxnSpPr>
            <a:cxnSpLocks/>
            <a:endCxn id="22" idx="5"/>
          </p:cNvCxnSpPr>
          <p:nvPr/>
        </p:nvCxnSpPr>
        <p:spPr>
          <a:xfrm flipH="1" flipV="1">
            <a:off x="2804038" y="1146155"/>
            <a:ext cx="241740" cy="52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iruutu 25">
            <a:extLst>
              <a:ext uri="{FF2B5EF4-FFF2-40B4-BE49-F238E27FC236}">
                <a16:creationId xmlns:a16="http://schemas.microsoft.com/office/drawing/2014/main" id="{B7209827-5B5E-4EDD-BE1B-159BF8ADAE26}"/>
              </a:ext>
            </a:extLst>
          </p:cNvPr>
          <p:cNvSpPr txBox="1"/>
          <p:nvPr/>
        </p:nvSpPr>
        <p:spPr>
          <a:xfrm>
            <a:off x="2586316" y="74264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n</a:t>
            </a:r>
            <a:endParaRPr lang="en-GB" sz="12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5173131C-A3A4-4983-9C5D-139A655518BD}"/>
              </a:ext>
            </a:extLst>
          </p:cNvPr>
          <p:cNvCxnSpPr>
            <a:cxnSpLocks/>
          </p:cNvCxnSpPr>
          <p:nvPr/>
        </p:nvCxnSpPr>
        <p:spPr>
          <a:xfrm flipV="1">
            <a:off x="3054322" y="396104"/>
            <a:ext cx="1063994" cy="1248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ECF1977D-DE6F-405C-8DA0-F9E96389F84B}"/>
                  </a:ext>
                </a:extLst>
              </p:cNvPr>
              <p:cNvSpPr txBox="1"/>
              <p:nvPr/>
            </p:nvSpPr>
            <p:spPr>
              <a:xfrm>
                <a:off x="6041040" y="788806"/>
                <a:ext cx="1999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ECF1977D-DE6F-405C-8DA0-F9E96389F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040" y="788806"/>
                <a:ext cx="1999778" cy="276999"/>
              </a:xfrm>
              <a:prstGeom prst="rect">
                <a:avLst/>
              </a:prstGeom>
              <a:blipFill>
                <a:blip r:embed="rId2"/>
                <a:stretch>
                  <a:fillRect l="-1220" t="-2174" r="-3963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3502700B-4812-4A8C-8465-76981520CAD2}"/>
              </a:ext>
            </a:extLst>
          </p:cNvPr>
          <p:cNvSpPr txBox="1"/>
          <p:nvPr/>
        </p:nvSpPr>
        <p:spPr>
          <a:xfrm>
            <a:off x="4786335" y="511807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v</a:t>
            </a:r>
            <a:endParaRPr lang="en-GB" sz="1200" baseline="-25000" dirty="0"/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A83B93C7-AEC5-49AF-98C5-4C916E3BDF98}"/>
              </a:ext>
            </a:extLst>
          </p:cNvPr>
          <p:cNvSpPr txBox="1"/>
          <p:nvPr/>
        </p:nvSpPr>
        <p:spPr>
          <a:xfrm>
            <a:off x="2690683" y="1311824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</a:t>
            </a:r>
            <a:endParaRPr lang="en-GB" sz="1200" baseline="-25000" dirty="0"/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E3906BE9-A67C-481F-856D-2E1EB6227595}"/>
              </a:ext>
            </a:extLst>
          </p:cNvPr>
          <p:cNvSpPr txBox="1"/>
          <p:nvPr/>
        </p:nvSpPr>
        <p:spPr>
          <a:xfrm>
            <a:off x="3203874" y="441638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</a:t>
            </a:r>
            <a:endParaRPr lang="en-GB" sz="1200" baseline="-25000" dirty="0"/>
          </a:p>
        </p:txBody>
      </p:sp>
      <p:sp>
        <p:nvSpPr>
          <p:cNvPr id="23" name="Suorakulmio 22">
            <a:extLst>
              <a:ext uri="{FF2B5EF4-FFF2-40B4-BE49-F238E27FC236}">
                <a16:creationId xmlns:a16="http://schemas.microsoft.com/office/drawing/2014/main" id="{2AA5F2C5-6621-45DF-BE63-89285CC9353D}"/>
              </a:ext>
            </a:extLst>
          </p:cNvPr>
          <p:cNvSpPr/>
          <p:nvPr/>
        </p:nvSpPr>
        <p:spPr>
          <a:xfrm>
            <a:off x="1655918" y="1010729"/>
            <a:ext cx="2931207" cy="12562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2585E80F-63E3-4736-B303-16054847E890}"/>
              </a:ext>
            </a:extLst>
          </p:cNvPr>
          <p:cNvSpPr txBox="1"/>
          <p:nvPr/>
        </p:nvSpPr>
        <p:spPr>
          <a:xfrm>
            <a:off x="4569740" y="833550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1</a:t>
            </a:r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2D6E64FB-A928-4D5C-939C-E10766E5F8D8}"/>
              </a:ext>
            </a:extLst>
          </p:cNvPr>
          <p:cNvSpPr txBox="1"/>
          <p:nvPr/>
        </p:nvSpPr>
        <p:spPr>
          <a:xfrm>
            <a:off x="4594931" y="212437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2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D9801A7A-B1C3-486A-8598-6AC8E772311B}"/>
              </a:ext>
            </a:extLst>
          </p:cNvPr>
          <p:cNvSpPr txBox="1"/>
          <p:nvPr/>
        </p:nvSpPr>
        <p:spPr>
          <a:xfrm>
            <a:off x="1420695" y="2218411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6</a:t>
            </a:r>
          </a:p>
        </p:txBody>
      </p:sp>
      <p:sp>
        <p:nvSpPr>
          <p:cNvPr id="34" name="Tekstiruutu 33">
            <a:extLst>
              <a:ext uri="{FF2B5EF4-FFF2-40B4-BE49-F238E27FC236}">
                <a16:creationId xmlns:a16="http://schemas.microsoft.com/office/drawing/2014/main" id="{1A9F4927-5F88-43C9-9CA7-F8E025592CC6}"/>
              </a:ext>
            </a:extLst>
          </p:cNvPr>
          <p:cNvSpPr txBox="1"/>
          <p:nvPr/>
        </p:nvSpPr>
        <p:spPr>
          <a:xfrm>
            <a:off x="1350167" y="78880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5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BDC14E41-251C-4A6B-9D9C-905026F1A08C}"/>
              </a:ext>
            </a:extLst>
          </p:cNvPr>
          <p:cNvSpPr txBox="1"/>
          <p:nvPr/>
        </p:nvSpPr>
        <p:spPr>
          <a:xfrm>
            <a:off x="750965" y="265602"/>
            <a:ext cx="100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Top </a:t>
            </a:r>
            <a:r>
              <a:rPr lang="fi-FI" dirty="0" err="1"/>
              <a:t>view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iruutu 2">
                <a:extLst>
                  <a:ext uri="{FF2B5EF4-FFF2-40B4-BE49-F238E27FC236}">
                    <a16:creationId xmlns:a16="http://schemas.microsoft.com/office/drawing/2014/main" id="{AA8CECDF-76E9-4CD9-B422-8B8DF8C4CEF6}"/>
                  </a:ext>
                </a:extLst>
              </p:cNvPr>
              <p:cNvSpPr txBox="1"/>
              <p:nvPr/>
            </p:nvSpPr>
            <p:spPr>
              <a:xfrm>
                <a:off x="6060019" y="1377707"/>
                <a:ext cx="3705245" cy="930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*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Tekstiruutu 2">
                <a:extLst>
                  <a:ext uri="{FF2B5EF4-FFF2-40B4-BE49-F238E27FC236}">
                    <a16:creationId xmlns:a16="http://schemas.microsoft.com/office/drawing/2014/main" id="{AA8CECDF-76E9-4CD9-B422-8B8DF8C4C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019" y="1377707"/>
                <a:ext cx="3705245" cy="930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kstiruutu 34">
            <a:extLst>
              <a:ext uri="{FF2B5EF4-FFF2-40B4-BE49-F238E27FC236}">
                <a16:creationId xmlns:a16="http://schemas.microsoft.com/office/drawing/2014/main" id="{AE5334D2-BEAF-476C-8261-E765416937EE}"/>
              </a:ext>
            </a:extLst>
          </p:cNvPr>
          <p:cNvSpPr txBox="1"/>
          <p:nvPr/>
        </p:nvSpPr>
        <p:spPr>
          <a:xfrm>
            <a:off x="750964" y="4362591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Side </a:t>
            </a:r>
            <a:r>
              <a:rPr lang="fi-FI" dirty="0" err="1"/>
              <a:t>view</a:t>
            </a:r>
            <a:endParaRPr lang="en-GB" dirty="0"/>
          </a:p>
        </p:txBody>
      </p:sp>
      <p:sp>
        <p:nvSpPr>
          <p:cNvPr id="36" name="Suorakulmio 35">
            <a:extLst>
              <a:ext uri="{FF2B5EF4-FFF2-40B4-BE49-F238E27FC236}">
                <a16:creationId xmlns:a16="http://schemas.microsoft.com/office/drawing/2014/main" id="{85D407DA-F3AF-4701-8965-F61DA1E0B76C}"/>
              </a:ext>
            </a:extLst>
          </p:cNvPr>
          <p:cNvSpPr/>
          <p:nvPr/>
        </p:nvSpPr>
        <p:spPr>
          <a:xfrm>
            <a:off x="3362153" y="4205651"/>
            <a:ext cx="2915349" cy="173703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7" name="Suora nuoliyhdysviiva 36">
            <a:extLst>
              <a:ext uri="{FF2B5EF4-FFF2-40B4-BE49-F238E27FC236}">
                <a16:creationId xmlns:a16="http://schemas.microsoft.com/office/drawing/2014/main" id="{65AA2734-FC7A-4055-84D5-9C1C393C0600}"/>
              </a:ext>
            </a:extLst>
          </p:cNvPr>
          <p:cNvCxnSpPr>
            <a:cxnSpLocks/>
          </p:cNvCxnSpPr>
          <p:nvPr/>
        </p:nvCxnSpPr>
        <p:spPr>
          <a:xfrm>
            <a:off x="2878683" y="5112537"/>
            <a:ext cx="4367856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AC5320C7-35F4-4101-9AA8-CBDA5DF5E1AB}"/>
              </a:ext>
            </a:extLst>
          </p:cNvPr>
          <p:cNvCxnSpPr>
            <a:cxnSpLocks/>
          </p:cNvCxnSpPr>
          <p:nvPr/>
        </p:nvCxnSpPr>
        <p:spPr>
          <a:xfrm flipV="1">
            <a:off x="4802441" y="3769567"/>
            <a:ext cx="0" cy="2285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iruutu 38">
            <a:extLst>
              <a:ext uri="{FF2B5EF4-FFF2-40B4-BE49-F238E27FC236}">
                <a16:creationId xmlns:a16="http://schemas.microsoft.com/office/drawing/2014/main" id="{71CBB5E1-B65F-49EC-891A-15E1B680DB3F}"/>
              </a:ext>
            </a:extLst>
          </p:cNvPr>
          <p:cNvSpPr txBox="1"/>
          <p:nvPr/>
        </p:nvSpPr>
        <p:spPr>
          <a:xfrm>
            <a:off x="7318089" y="4974037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BD34EBC2-8926-4A7D-8C21-74DCE6363B16}"/>
              </a:ext>
            </a:extLst>
          </p:cNvPr>
          <p:cNvSpPr txBox="1"/>
          <p:nvPr/>
        </p:nvSpPr>
        <p:spPr>
          <a:xfrm>
            <a:off x="4851516" y="3572111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E636FD73-913B-449D-9773-5912DBF15FEA}"/>
              </a:ext>
            </a:extLst>
          </p:cNvPr>
          <p:cNvSpPr txBox="1"/>
          <p:nvPr/>
        </p:nvSpPr>
        <p:spPr>
          <a:xfrm>
            <a:off x="4794839" y="4204228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y’</a:t>
            </a:r>
            <a:r>
              <a:rPr lang="fi-FI" sz="1200" baseline="-25000" dirty="0"/>
              <a:t>1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B77F29F4-A480-4673-AD50-33D3A0A910C4}"/>
                  </a:ext>
                </a:extLst>
              </p:cNvPr>
              <p:cNvSpPr txBox="1"/>
              <p:nvPr/>
            </p:nvSpPr>
            <p:spPr>
              <a:xfrm>
                <a:off x="7688742" y="4204227"/>
                <a:ext cx="15032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B77F29F4-A480-4673-AD50-33D3A0A91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4204227"/>
                <a:ext cx="1503296" cy="276999"/>
              </a:xfrm>
              <a:prstGeom prst="rect">
                <a:avLst/>
              </a:prstGeom>
              <a:blipFill>
                <a:blip r:embed="rId4"/>
                <a:stretch>
                  <a:fillRect l="-3644" t="-4444" r="-364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999B63E5-F780-4890-AC8C-767168BCEDD3}"/>
                  </a:ext>
                </a:extLst>
              </p:cNvPr>
              <p:cNvSpPr txBox="1"/>
              <p:nvPr/>
            </p:nvSpPr>
            <p:spPr>
              <a:xfrm>
                <a:off x="7717790" y="5112536"/>
                <a:ext cx="36154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999B63E5-F780-4890-AC8C-767168BC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790" y="5112536"/>
                <a:ext cx="3615412" cy="276999"/>
              </a:xfrm>
              <a:prstGeom prst="rect">
                <a:avLst/>
              </a:prstGeom>
              <a:blipFill>
                <a:blip r:embed="rId5"/>
                <a:stretch>
                  <a:fillRect l="-506" t="-4444" r="-202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kstiruutu 43">
            <a:extLst>
              <a:ext uri="{FF2B5EF4-FFF2-40B4-BE49-F238E27FC236}">
                <a16:creationId xmlns:a16="http://schemas.microsoft.com/office/drawing/2014/main" id="{3D6D0CF8-2653-4C0D-9697-5429494E6E08}"/>
              </a:ext>
            </a:extLst>
          </p:cNvPr>
          <p:cNvSpPr txBox="1"/>
          <p:nvPr/>
        </p:nvSpPr>
        <p:spPr>
          <a:xfrm>
            <a:off x="4789654" y="5632125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y’</a:t>
            </a:r>
            <a:r>
              <a:rPr lang="fi-FI" sz="1200" baseline="-25000" dirty="0"/>
              <a:t>2</a:t>
            </a:r>
            <a:endParaRPr lang="en-GB" sz="1200" baseline="-25000" dirty="0"/>
          </a:p>
        </p:txBody>
      </p:sp>
      <p:sp>
        <p:nvSpPr>
          <p:cNvPr id="45" name="Tekstiruutu 44">
            <a:extLst>
              <a:ext uri="{FF2B5EF4-FFF2-40B4-BE49-F238E27FC236}">
                <a16:creationId xmlns:a16="http://schemas.microsoft.com/office/drawing/2014/main" id="{19A5410F-1DF3-4B59-80B5-1255AE98355F}"/>
              </a:ext>
            </a:extLst>
          </p:cNvPr>
          <p:cNvSpPr txBox="1"/>
          <p:nvPr/>
        </p:nvSpPr>
        <p:spPr>
          <a:xfrm>
            <a:off x="6311508" y="4841380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x’</a:t>
            </a:r>
            <a:r>
              <a:rPr lang="fi-FI" sz="1200" baseline="-25000" dirty="0"/>
              <a:t>1</a:t>
            </a:r>
            <a:endParaRPr lang="en-GB" sz="1200" baseline="-25000" dirty="0"/>
          </a:p>
        </p:txBody>
      </p:sp>
      <p:sp>
        <p:nvSpPr>
          <p:cNvPr id="46" name="Tekstiruutu 45">
            <a:extLst>
              <a:ext uri="{FF2B5EF4-FFF2-40B4-BE49-F238E27FC236}">
                <a16:creationId xmlns:a16="http://schemas.microsoft.com/office/drawing/2014/main" id="{F84B0C2B-9742-472E-9EAA-DB1B476FD8F7}"/>
              </a:ext>
            </a:extLst>
          </p:cNvPr>
          <p:cNvSpPr txBox="1"/>
          <p:nvPr/>
        </p:nvSpPr>
        <p:spPr>
          <a:xfrm>
            <a:off x="3361930" y="4797167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x’</a:t>
            </a:r>
            <a:r>
              <a:rPr lang="fi-FI" sz="1200" baseline="-25000" dirty="0"/>
              <a:t>2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kstiruutu 46">
                <a:extLst>
                  <a:ext uri="{FF2B5EF4-FFF2-40B4-BE49-F238E27FC236}">
                    <a16:creationId xmlns:a16="http://schemas.microsoft.com/office/drawing/2014/main" id="{E8577B52-D028-4AE5-86C1-F46ACFCFF26E}"/>
                  </a:ext>
                </a:extLst>
              </p:cNvPr>
              <p:cNvSpPr txBox="1"/>
              <p:nvPr/>
            </p:nvSpPr>
            <p:spPr>
              <a:xfrm>
                <a:off x="7688742" y="4593423"/>
                <a:ext cx="16817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kstiruutu 46">
                <a:extLst>
                  <a:ext uri="{FF2B5EF4-FFF2-40B4-BE49-F238E27FC236}">
                    <a16:creationId xmlns:a16="http://schemas.microsoft.com/office/drawing/2014/main" id="{E8577B52-D028-4AE5-86C1-F46ACFCF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4593423"/>
                <a:ext cx="1681742" cy="276999"/>
              </a:xfrm>
              <a:prstGeom prst="rect">
                <a:avLst/>
              </a:prstGeom>
              <a:blipFill>
                <a:blip r:embed="rId6"/>
                <a:stretch>
                  <a:fillRect l="-2899" t="-4444" r="-3261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0159F5D7-A823-4F55-9EB6-0BF781750521}"/>
                  </a:ext>
                </a:extLst>
              </p:cNvPr>
              <p:cNvSpPr txBox="1"/>
              <p:nvPr/>
            </p:nvSpPr>
            <p:spPr>
              <a:xfrm>
                <a:off x="7688742" y="5449859"/>
                <a:ext cx="36070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0159F5D7-A823-4F55-9EB6-0BF781750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5449859"/>
                <a:ext cx="3607078" cy="276999"/>
              </a:xfrm>
              <a:prstGeom prst="rect">
                <a:avLst/>
              </a:prstGeom>
              <a:blipFill>
                <a:blip r:embed="rId7"/>
                <a:stretch>
                  <a:fillRect l="-507" t="-2222" r="-2027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168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7B8ABB2-2320-4025-BEA1-3B321DB6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449329"/>
            <a:ext cx="6926627" cy="446918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39F42DA0-00BC-42C9-8592-5772FEBEA6AE}"/>
              </a:ext>
            </a:extLst>
          </p:cNvPr>
          <p:cNvSpPr txBox="1"/>
          <p:nvPr/>
        </p:nvSpPr>
        <p:spPr>
          <a:xfrm>
            <a:off x="7902341" y="449329"/>
            <a:ext cx="3519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Currently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for </a:t>
            </a:r>
            <a:r>
              <a:rPr lang="fi-FI" dirty="0" err="1"/>
              <a:t>display</a:t>
            </a:r>
            <a:r>
              <a:rPr lang="fi-FI" dirty="0"/>
              <a:t>. </a:t>
            </a:r>
            <a:r>
              <a:rPr lang="fi-FI" dirty="0" err="1"/>
              <a:t>Collision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still</a:t>
            </a:r>
            <a:r>
              <a:rPr lang="fi-FI" dirty="0"/>
              <a:t> </a:t>
            </a:r>
            <a:r>
              <a:rPr lang="fi-FI" dirty="0" err="1"/>
              <a:t>uses</a:t>
            </a:r>
            <a:r>
              <a:rPr lang="fi-FI" dirty="0"/>
              <a:t> </a:t>
            </a:r>
            <a:r>
              <a:rPr lang="fi-FI" dirty="0" err="1"/>
              <a:t>spheres</a:t>
            </a:r>
            <a:r>
              <a:rPr lang="fi-FI" dirty="0"/>
              <a:t>. TBD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4903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Grid Representation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F3E4C59D-9D70-44AA-B995-5F8423C68559}"/>
              </a:ext>
            </a:extLst>
          </p:cNvPr>
          <p:cNvSpPr txBox="1"/>
          <p:nvPr/>
        </p:nvSpPr>
        <p:spPr>
          <a:xfrm>
            <a:off x="5523433" y="2690336"/>
            <a:ext cx="5861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Background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Representing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movement</a:t>
            </a:r>
            <a:r>
              <a:rPr lang="fi-FI" dirty="0"/>
              <a:t> </a:t>
            </a:r>
            <a:r>
              <a:rPr lang="fi-FI" dirty="0" err="1"/>
              <a:t>forecast</a:t>
            </a:r>
            <a:r>
              <a:rPr lang="fi-FI" dirty="0"/>
              <a:t> and </a:t>
            </a:r>
            <a:r>
              <a:rPr lang="fi-FI" dirty="0" err="1"/>
              <a:t>probabilities</a:t>
            </a:r>
            <a:r>
              <a:rPr lang="fi-FI" dirty="0"/>
              <a:t> in </a:t>
            </a:r>
            <a:r>
              <a:rPr lang="fi-FI" dirty="0" err="1"/>
              <a:t>continuous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is </a:t>
            </a:r>
            <a:r>
              <a:rPr lang="fi-FI" dirty="0" err="1"/>
              <a:t>presumably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 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difficult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in </a:t>
            </a:r>
            <a:r>
              <a:rPr lang="fi-FI" dirty="0" err="1"/>
              <a:t>discrete</a:t>
            </a:r>
            <a:r>
              <a:rPr lang="fi-FI" dirty="0"/>
              <a:t> </a:t>
            </a:r>
            <a:r>
              <a:rPr lang="fi-FI" dirty="0" err="1"/>
              <a:t>space</a:t>
            </a:r>
            <a:r>
              <a:rPr lang="fi-FI" dirty="0"/>
              <a:t>. Grid is </a:t>
            </a:r>
            <a:r>
              <a:rPr lang="fi-FI" dirty="0" err="1"/>
              <a:t>needed</a:t>
            </a:r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261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89360859-7CCE-41D5-9358-72796D6C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60" y="552450"/>
            <a:ext cx="6477000" cy="2876550"/>
          </a:xfrm>
          <a:prstGeom prst="rect">
            <a:avLst/>
          </a:prstGeo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C3B93B4D-F3B4-4860-B251-C216A373D5DA}"/>
              </a:ext>
            </a:extLst>
          </p:cNvPr>
          <p:cNvSpPr/>
          <p:nvPr/>
        </p:nvSpPr>
        <p:spPr>
          <a:xfrm>
            <a:off x="639360" y="3814092"/>
            <a:ext cx="6282877" cy="206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Preparation of research infra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platforms are constructed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Off-the-shelf models are acquired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Necessary skills on platforms are learned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Method survey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state-of-art methods are studied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Methods are constructed and tested on the software platforms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 follow-up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Screening of conference papers related to the subject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Possibly integrating new methods to the project</a:t>
            </a:r>
          </a:p>
        </p:txBody>
      </p:sp>
      <p:cxnSp>
        <p:nvCxnSpPr>
          <p:cNvPr id="3" name="Suora yhdysviiva 2">
            <a:extLst>
              <a:ext uri="{FF2B5EF4-FFF2-40B4-BE49-F238E27FC236}">
                <a16:creationId xmlns:a16="http://schemas.microsoft.com/office/drawing/2014/main" id="{E7E13799-750E-4088-B406-33EDF3235715}"/>
              </a:ext>
            </a:extLst>
          </p:cNvPr>
          <p:cNvCxnSpPr/>
          <p:nvPr/>
        </p:nvCxnSpPr>
        <p:spPr>
          <a:xfrm>
            <a:off x="2895600" y="464557"/>
            <a:ext cx="0" cy="305851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497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4FE26A50-A2D2-47D0-A11A-556ED97E2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92" y="259881"/>
            <a:ext cx="8242874" cy="5967663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D01BDCF5-F1BE-44B7-9329-6933953A4E93}"/>
              </a:ext>
            </a:extLst>
          </p:cNvPr>
          <p:cNvSpPr txBox="1"/>
          <p:nvPr/>
        </p:nvSpPr>
        <p:spPr>
          <a:xfrm>
            <a:off x="8710864" y="519764"/>
            <a:ext cx="30371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2D </a:t>
            </a:r>
            <a:r>
              <a:rPr lang="fi-FI" dirty="0" err="1"/>
              <a:t>grid</a:t>
            </a:r>
            <a:r>
              <a:rPr lang="fi-FI" dirty="0"/>
              <a:t> is </a:t>
            </a:r>
            <a:r>
              <a:rPr lang="fi-FI" dirty="0" err="1"/>
              <a:t>used</a:t>
            </a:r>
            <a:r>
              <a:rPr lang="fi-FI" dirty="0"/>
              <a:t>,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evenly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spaced</a:t>
            </a:r>
            <a:r>
              <a:rPr lang="fi-FI" dirty="0"/>
              <a:t> </a:t>
            </a:r>
            <a:r>
              <a:rPr lang="fi-FI" dirty="0" err="1"/>
              <a:t>lines</a:t>
            </a:r>
            <a:r>
              <a:rPr lang="fi-FI" dirty="0"/>
              <a:t>. </a:t>
            </a:r>
            <a:br>
              <a:rPr lang="fi-FI" dirty="0"/>
            </a:br>
            <a:r>
              <a:rPr lang="fi-FI" dirty="0"/>
              <a:t>GRID_COUNT </a:t>
            </a:r>
            <a:r>
              <a:rPr lang="fi-FI" dirty="0" err="1"/>
              <a:t>parameter</a:t>
            </a:r>
            <a:r>
              <a:rPr lang="fi-FI" dirty="0"/>
              <a:t> (=31)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6674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43F39F3-9677-4AE7-8C95-BE23489C4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92" y="409123"/>
            <a:ext cx="7839310" cy="4008873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6710313A-F918-4156-BC9D-AC1A25E2FD73}"/>
              </a:ext>
            </a:extLst>
          </p:cNvPr>
          <p:cNvSpPr txBox="1"/>
          <p:nvPr/>
        </p:nvSpPr>
        <p:spPr>
          <a:xfrm>
            <a:off x="596766" y="5091764"/>
            <a:ext cx="755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Representing</a:t>
            </a:r>
            <a:r>
              <a:rPr lang="fi-FI" dirty="0"/>
              <a:t> </a:t>
            </a:r>
            <a:r>
              <a:rPr lang="fi-FI" dirty="0" err="1"/>
              <a:t>conditional</a:t>
            </a:r>
            <a:r>
              <a:rPr lang="fi-FI" dirty="0"/>
              <a:t> </a:t>
            </a:r>
            <a:r>
              <a:rPr lang="fi-FI" dirty="0" err="1"/>
              <a:t>path</a:t>
            </a:r>
            <a:r>
              <a:rPr lang="fi-FI" dirty="0"/>
              <a:t> </a:t>
            </a:r>
            <a:r>
              <a:rPr lang="fi-FI" dirty="0" err="1"/>
              <a:t>statistics</a:t>
            </a:r>
            <a:r>
              <a:rPr lang="fi-FI" dirty="0"/>
              <a:t> and </a:t>
            </a:r>
            <a:r>
              <a:rPr lang="fi-FI" dirty="0" err="1"/>
              <a:t>probabilities</a:t>
            </a:r>
            <a:r>
              <a:rPr lang="fi-FI" dirty="0"/>
              <a:t> is </a:t>
            </a:r>
            <a:r>
              <a:rPr lang="fi-FI" dirty="0" err="1"/>
              <a:t>easier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grid</a:t>
            </a:r>
            <a:r>
              <a:rPr lang="fi-FI" dirty="0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917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iruutu 2">
            <a:extLst>
              <a:ext uri="{FF2B5EF4-FFF2-40B4-BE49-F238E27FC236}">
                <a16:creationId xmlns:a16="http://schemas.microsoft.com/office/drawing/2014/main" id="{09BB3797-63BB-48EC-BE14-293010769883}"/>
              </a:ext>
            </a:extLst>
          </p:cNvPr>
          <p:cNvSpPr txBox="1"/>
          <p:nvPr/>
        </p:nvSpPr>
        <p:spPr>
          <a:xfrm>
            <a:off x="487794" y="1109599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. KITTI dataset </a:t>
            </a:r>
            <a:r>
              <a:rPr lang="fi-FI" dirty="0" err="1"/>
              <a:t>includes</a:t>
            </a:r>
            <a:r>
              <a:rPr lang="fi-FI" dirty="0"/>
              <a:t> ”Person” </a:t>
            </a:r>
            <a:r>
              <a:rPr lang="fi-FI" dirty="0" err="1"/>
              <a:t>category</a:t>
            </a:r>
            <a:r>
              <a:rPr lang="fi-FI" dirty="0"/>
              <a:t> </a:t>
            </a:r>
            <a:r>
              <a:rPr lang="fi-FI" dirty="0" err="1"/>
              <a:t>wich</a:t>
            </a:r>
            <a:r>
              <a:rPr lang="fi-FI" dirty="0"/>
              <a:t> is </a:t>
            </a:r>
            <a:r>
              <a:rPr lang="fi-FI" dirty="0" err="1"/>
              <a:t>well</a:t>
            </a:r>
            <a:r>
              <a:rPr lang="fi-FI" dirty="0"/>
              <a:t> </a:t>
            </a:r>
            <a:r>
              <a:rPr lang="fi-FI" dirty="0" err="1"/>
              <a:t>suited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.</a:t>
            </a:r>
          </a:p>
          <a:p>
            <a:endParaRPr lang="en-GB" dirty="0"/>
          </a:p>
        </p:txBody>
      </p:sp>
      <p:pic>
        <p:nvPicPr>
          <p:cNvPr id="5" name="Picture 2" descr="Image result for lamp on">
            <a:extLst>
              <a:ext uri="{FF2B5EF4-FFF2-40B4-BE49-F238E27FC236}">
                <a16:creationId xmlns:a16="http://schemas.microsoft.com/office/drawing/2014/main" id="{0ED81F4B-662E-4BC8-A0DB-B6867EA9B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242" y="583175"/>
            <a:ext cx="2765808" cy="276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B7EDD670-5885-4B84-8B96-EF055359398D}"/>
              </a:ext>
            </a:extLst>
          </p:cNvPr>
          <p:cNvSpPr txBox="1"/>
          <p:nvPr/>
        </p:nvSpPr>
        <p:spPr>
          <a:xfrm>
            <a:off x="9709166" y="3509018"/>
            <a:ext cx="16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topic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0B650A23-3C1B-4260-91D5-0D5D54759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94" y="1755930"/>
            <a:ext cx="5456797" cy="4445853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6A50C30D-39B9-4D8B-B7BF-B2C8C01BD90E}"/>
              </a:ext>
            </a:extLst>
          </p:cNvPr>
          <p:cNvSpPr txBox="1"/>
          <p:nvPr/>
        </p:nvSpPr>
        <p:spPr>
          <a:xfrm>
            <a:off x="6699183" y="4239397"/>
            <a:ext cx="4852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Nearly</a:t>
            </a:r>
            <a:r>
              <a:rPr lang="fi-FI" dirty="0"/>
              <a:t> 100 </a:t>
            </a:r>
            <a:r>
              <a:rPr lang="fi-FI" dirty="0" err="1"/>
              <a:t>videos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persons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walking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paths</a:t>
            </a:r>
            <a:r>
              <a:rPr lang="fi-FI" dirty="0"/>
              <a:t> </a:t>
            </a:r>
            <a:r>
              <a:rPr lang="fi-FI" dirty="0" err="1"/>
              <a:t>across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area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5004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World Coordinates, Yaw Estimation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B2105EDA-19C8-48E6-B996-EEC10E545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474" y="313835"/>
            <a:ext cx="3282313" cy="286611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A0A77217-8DF2-42D3-A97D-FED11728DACE}"/>
              </a:ext>
            </a:extLst>
          </p:cNvPr>
          <p:cNvSpPr txBox="1"/>
          <p:nvPr/>
        </p:nvSpPr>
        <p:spPr>
          <a:xfrm>
            <a:off x="7646989" y="3561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y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8AF0F8BC-405B-4660-BAB8-279FA46F8D7F}"/>
              </a:ext>
            </a:extLst>
          </p:cNvPr>
          <p:cNvSpPr txBox="1"/>
          <p:nvPr/>
        </p:nvSpPr>
        <p:spPr>
          <a:xfrm>
            <a:off x="9614753" y="2013860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x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99A4642C-0A90-46F1-8277-0C817981EA4D}"/>
              </a:ext>
            </a:extLst>
          </p:cNvPr>
          <p:cNvSpPr txBox="1"/>
          <p:nvPr/>
        </p:nvSpPr>
        <p:spPr>
          <a:xfrm>
            <a:off x="6142058" y="3079947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z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6EA9B3F7-9C11-4552-BF90-DF46EB27ADD8}"/>
              </a:ext>
            </a:extLst>
          </p:cNvPr>
          <p:cNvSpPr txBox="1"/>
          <p:nvPr/>
        </p:nvSpPr>
        <p:spPr>
          <a:xfrm>
            <a:off x="5255393" y="3459221"/>
            <a:ext cx="58320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initially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</a:t>
            </a:r>
            <a:r>
              <a:rPr lang="fi-FI" dirty="0" err="1"/>
              <a:t>coincide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y, roll and </a:t>
            </a:r>
            <a:r>
              <a:rPr lang="fi-FI" dirty="0" err="1"/>
              <a:t>pitch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fixed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x and z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estimated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odometry</a:t>
            </a:r>
            <a:r>
              <a:rPr lang="fi-FI" dirty="0"/>
              <a:t> (GPS)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yaw</a:t>
            </a:r>
            <a:r>
              <a:rPr lang="fi-FI" dirty="0"/>
              <a:t> is </a:t>
            </a:r>
            <a:r>
              <a:rPr lang="fi-FI" dirty="0" err="1"/>
              <a:t>estimated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,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given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17434DF8-2916-4BCA-B6AA-281045A9F33A}"/>
              </a:ext>
            </a:extLst>
          </p:cNvPr>
          <p:cNvSpPr txBox="1"/>
          <p:nvPr/>
        </p:nvSpPr>
        <p:spPr>
          <a:xfrm>
            <a:off x="5255393" y="5140018"/>
            <a:ext cx="3803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degrees</a:t>
            </a:r>
            <a:r>
              <a:rPr lang="fi-FI" dirty="0"/>
              <a:t> of </a:t>
            </a:r>
            <a:r>
              <a:rPr lang="fi-FI" dirty="0" err="1"/>
              <a:t>freedom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yaw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6641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BF2CE935-A11E-47B9-8FCD-21861B6411CE}"/>
              </a:ext>
            </a:extLst>
          </p:cNvPr>
          <p:cNvSpPr txBox="1"/>
          <p:nvPr/>
        </p:nvSpPr>
        <p:spPr>
          <a:xfrm>
            <a:off x="432707" y="367393"/>
            <a:ext cx="776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Transformation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(</a:t>
            </a:r>
            <a:r>
              <a:rPr lang="fi-FI" dirty="0" err="1"/>
              <a:t>left</a:t>
            </a:r>
            <a:r>
              <a:rPr lang="fi-FI" dirty="0"/>
              <a:t>)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9E143447-E4AD-42F4-911F-22AFB322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72" y="1043969"/>
            <a:ext cx="8610600" cy="32766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EEAFB9FB-6CC1-4B37-9BD3-E185350F28E0}"/>
              </a:ext>
            </a:extLst>
          </p:cNvPr>
          <p:cNvSpPr txBox="1"/>
          <p:nvPr/>
        </p:nvSpPr>
        <p:spPr>
          <a:xfrm>
            <a:off x="9606014" y="2312937"/>
            <a:ext cx="98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00B0F0"/>
                </a:solidFill>
              </a:rPr>
              <a:t>(</a:t>
            </a:r>
            <a:r>
              <a:rPr lang="fi-FI" dirty="0" err="1">
                <a:solidFill>
                  <a:srgbClr val="00B0F0"/>
                </a:solidFill>
              </a:rPr>
              <a:t>Szeliski</a:t>
            </a:r>
            <a:r>
              <a:rPr lang="fi-FI" dirty="0">
                <a:solidFill>
                  <a:srgbClr val="00B0F0"/>
                </a:solidFill>
              </a:rPr>
              <a:t>)</a:t>
            </a:r>
            <a:endParaRPr lang="en-GB" dirty="0">
              <a:solidFill>
                <a:srgbClr val="00B0F0"/>
              </a:solidFill>
            </a:endParaRPr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85EAFDA0-63FC-4674-89AA-DBFF2163DC1B}"/>
              </a:ext>
            </a:extLst>
          </p:cNvPr>
          <p:cNvCxnSpPr>
            <a:cxnSpLocks/>
          </p:cNvCxnSpPr>
          <p:nvPr/>
        </p:nvCxnSpPr>
        <p:spPr>
          <a:xfrm flipH="1" flipV="1">
            <a:off x="5979953" y="3839105"/>
            <a:ext cx="2047517" cy="77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iruutu 9">
            <a:extLst>
              <a:ext uri="{FF2B5EF4-FFF2-40B4-BE49-F238E27FC236}">
                <a16:creationId xmlns:a16="http://schemas.microsoft.com/office/drawing/2014/main" id="{A0584B90-EF31-4985-AB3C-3456682138C6}"/>
              </a:ext>
            </a:extLst>
          </p:cNvPr>
          <p:cNvSpPr txBox="1"/>
          <p:nvPr/>
        </p:nvSpPr>
        <p:spPr>
          <a:xfrm>
            <a:off x="8196943" y="4514248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c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odometry</a:t>
            </a:r>
            <a:endParaRPr lang="fi-FI" sz="1200" dirty="0"/>
          </a:p>
          <a:p>
            <a:r>
              <a:rPr lang="fi-FI" sz="1200" dirty="0"/>
              <a:t>R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optical</a:t>
            </a:r>
            <a:r>
              <a:rPr lang="fi-FI" sz="1200" dirty="0"/>
              <a:t> </a:t>
            </a:r>
            <a:r>
              <a:rPr lang="fi-FI" sz="1200" dirty="0" err="1"/>
              <a:t>flow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53475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343E6E9C-B2E6-4826-9283-8B176553C5E2}"/>
              </a:ext>
            </a:extLst>
          </p:cNvPr>
          <p:cNvSpPr/>
          <p:nvPr/>
        </p:nvSpPr>
        <p:spPr>
          <a:xfrm rot="20149808">
            <a:off x="1347107" y="2261507"/>
            <a:ext cx="742950" cy="27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uora yhdysviiva 5">
            <a:extLst>
              <a:ext uri="{FF2B5EF4-FFF2-40B4-BE49-F238E27FC236}">
                <a16:creationId xmlns:a16="http://schemas.microsoft.com/office/drawing/2014/main" id="{5C4B9953-34B9-4509-86CF-93DEAAEC4D9B}"/>
              </a:ext>
            </a:extLst>
          </p:cNvPr>
          <p:cNvCxnSpPr/>
          <p:nvPr/>
        </p:nvCxnSpPr>
        <p:spPr>
          <a:xfrm flipV="1">
            <a:off x="1718582" y="1828800"/>
            <a:ext cx="1171575" cy="5715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25DE768A-D463-41FF-8FF5-123BA5A21EBB}"/>
              </a:ext>
            </a:extLst>
          </p:cNvPr>
          <p:cNvCxnSpPr>
            <a:cxnSpLocks/>
          </p:cNvCxnSpPr>
          <p:nvPr/>
        </p:nvCxnSpPr>
        <p:spPr>
          <a:xfrm>
            <a:off x="1193617" y="1142033"/>
            <a:ext cx="920703" cy="217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i 8">
            <a:extLst>
              <a:ext uri="{FF2B5EF4-FFF2-40B4-BE49-F238E27FC236}">
                <a16:creationId xmlns:a16="http://schemas.microsoft.com/office/drawing/2014/main" id="{4ADFEDF2-76DF-4252-B448-9F960DE56B2F}"/>
              </a:ext>
            </a:extLst>
          </p:cNvPr>
          <p:cNvSpPr/>
          <p:nvPr/>
        </p:nvSpPr>
        <p:spPr>
          <a:xfrm>
            <a:off x="1663473" y="2340379"/>
            <a:ext cx="116342" cy="1170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C4B44CB7-1F89-406F-920A-EBC37803011C}"/>
              </a:ext>
            </a:extLst>
          </p:cNvPr>
          <p:cNvSpPr/>
          <p:nvPr/>
        </p:nvSpPr>
        <p:spPr>
          <a:xfrm>
            <a:off x="1718582" y="947057"/>
            <a:ext cx="171450" cy="1469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5DB37266-666F-4A45-AEF6-798A185A0078}"/>
              </a:ext>
            </a:extLst>
          </p:cNvPr>
          <p:cNvCxnSpPr/>
          <p:nvPr/>
        </p:nvCxnSpPr>
        <p:spPr>
          <a:xfrm>
            <a:off x="2947307" y="4090307"/>
            <a:ext cx="0" cy="1167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7FBD1257-404C-413A-8D4A-118816E27CB6}"/>
              </a:ext>
            </a:extLst>
          </p:cNvPr>
          <p:cNvCxnSpPr/>
          <p:nvPr/>
        </p:nvCxnSpPr>
        <p:spPr>
          <a:xfrm>
            <a:off x="2947307" y="4090307"/>
            <a:ext cx="1624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65A5B587-2BF2-4CFF-8C55-0FFCDDA1F308}"/>
              </a:ext>
            </a:extLst>
          </p:cNvPr>
          <p:cNvSpPr txBox="1"/>
          <p:nvPr/>
        </p:nvSpPr>
        <p:spPr>
          <a:xfrm>
            <a:off x="4490908" y="381330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81DC97D8-2BD8-49E6-AF54-AC4F49403560}"/>
              </a:ext>
            </a:extLst>
          </p:cNvPr>
          <p:cNvSpPr txBox="1"/>
          <p:nvPr/>
        </p:nvSpPr>
        <p:spPr>
          <a:xfrm>
            <a:off x="2638165" y="5119300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FD5F5B80-2CBB-45F2-9B2C-DAFD990BC93F}"/>
              </a:ext>
            </a:extLst>
          </p:cNvPr>
          <p:cNvSpPr txBox="1"/>
          <p:nvPr/>
        </p:nvSpPr>
        <p:spPr>
          <a:xfrm>
            <a:off x="2662108" y="1543050"/>
            <a:ext cx="294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x’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D4BF1463-7E79-43E4-A197-1659710F5814}"/>
              </a:ext>
            </a:extLst>
          </p:cNvPr>
          <p:cNvSpPr txBox="1"/>
          <p:nvPr/>
        </p:nvSpPr>
        <p:spPr>
          <a:xfrm>
            <a:off x="1793661" y="3176200"/>
            <a:ext cx="286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z’</a:t>
            </a:r>
            <a:endParaRPr lang="en-GB" sz="1200" dirty="0"/>
          </a:p>
        </p:txBody>
      </p: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CD34ABE9-4ED0-4A5E-9619-1E5A98B9E754}"/>
              </a:ext>
            </a:extLst>
          </p:cNvPr>
          <p:cNvCxnSpPr>
            <a:stCxn id="9" idx="2"/>
          </p:cNvCxnSpPr>
          <p:nvPr/>
        </p:nvCxnSpPr>
        <p:spPr>
          <a:xfrm>
            <a:off x="1663473" y="2398915"/>
            <a:ext cx="114579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Kaari 22">
            <a:extLst>
              <a:ext uri="{FF2B5EF4-FFF2-40B4-BE49-F238E27FC236}">
                <a16:creationId xmlns:a16="http://schemas.microsoft.com/office/drawing/2014/main" id="{C3D6F68A-2F2E-4B7C-A544-A860957755F7}"/>
              </a:ext>
            </a:extLst>
          </p:cNvPr>
          <p:cNvSpPr/>
          <p:nvPr/>
        </p:nvSpPr>
        <p:spPr>
          <a:xfrm>
            <a:off x="2212398" y="2108911"/>
            <a:ext cx="193227" cy="570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2E7D4A6F-2AD9-438F-85A4-03C8369FE563}"/>
              </a:ext>
            </a:extLst>
          </p:cNvPr>
          <p:cNvSpPr txBox="1"/>
          <p:nvPr/>
        </p:nvSpPr>
        <p:spPr>
          <a:xfrm>
            <a:off x="2481263" y="2097388"/>
            <a:ext cx="434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yaw</a:t>
            </a:r>
            <a:endParaRPr lang="en-GB" sz="1200" dirty="0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4585C9EB-331D-4757-B74D-48F5A1D09A53}"/>
              </a:ext>
            </a:extLst>
          </p:cNvPr>
          <p:cNvSpPr txBox="1"/>
          <p:nvPr/>
        </p:nvSpPr>
        <p:spPr>
          <a:xfrm>
            <a:off x="720954" y="2425932"/>
            <a:ext cx="646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camera</a:t>
            </a:r>
            <a:endParaRPr lang="en-GB" sz="1200" dirty="0"/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22F27AFC-DD9A-4C89-AA38-AF3DB5283650}"/>
              </a:ext>
            </a:extLst>
          </p:cNvPr>
          <p:cNvSpPr txBox="1"/>
          <p:nvPr/>
        </p:nvSpPr>
        <p:spPr>
          <a:xfrm>
            <a:off x="1367670" y="61152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endParaRPr lang="en-GB" sz="1200" dirty="0"/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5E5897F5-1799-47AD-8FC3-EE2B3C430525}"/>
              </a:ext>
            </a:extLst>
          </p:cNvPr>
          <p:cNvSpPr txBox="1"/>
          <p:nvPr/>
        </p:nvSpPr>
        <p:spPr>
          <a:xfrm>
            <a:off x="1887876" y="882035"/>
            <a:ext cx="522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b</a:t>
            </a:r>
            <a:r>
              <a:rPr lang="fi-FI" sz="1200" dirty="0"/>
              <a:t>’,</a:t>
            </a:r>
            <a:r>
              <a:rPr lang="fi-FI" sz="1200" dirty="0" err="1"/>
              <a:t>z</a:t>
            </a:r>
            <a:r>
              <a:rPr lang="fi-FI" sz="1200" baseline="-25000" dirty="0" err="1"/>
              <a:t>b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65037EBC-D1B9-42D2-9FC1-137C29513CE9}"/>
              </a:ext>
            </a:extLst>
          </p:cNvPr>
          <p:cNvSpPr txBox="1"/>
          <p:nvPr/>
        </p:nvSpPr>
        <p:spPr>
          <a:xfrm>
            <a:off x="1827446" y="2440066"/>
            <a:ext cx="431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c</a:t>
            </a:r>
            <a:r>
              <a:rPr lang="fi-FI" sz="1200" dirty="0" err="1"/>
              <a:t>,z</a:t>
            </a:r>
            <a:r>
              <a:rPr lang="fi-FI" sz="1200" baseline="-25000" dirty="0" err="1"/>
              <a:t>c</a:t>
            </a:r>
            <a:endParaRPr lang="en-GB" sz="1200" baseline="-25000" dirty="0"/>
          </a:p>
        </p:txBody>
      </p:sp>
      <p:cxnSp>
        <p:nvCxnSpPr>
          <p:cNvPr id="33" name="Suora yhdysviiva 32">
            <a:extLst>
              <a:ext uri="{FF2B5EF4-FFF2-40B4-BE49-F238E27FC236}">
                <a16:creationId xmlns:a16="http://schemas.microsoft.com/office/drawing/2014/main" id="{5B5D0FC0-CFD6-4B4F-989D-AE6081E44317}"/>
              </a:ext>
            </a:extLst>
          </p:cNvPr>
          <p:cNvCxnSpPr>
            <a:cxnSpLocks/>
          </p:cNvCxnSpPr>
          <p:nvPr/>
        </p:nvCxnSpPr>
        <p:spPr>
          <a:xfrm>
            <a:off x="1796143" y="1012369"/>
            <a:ext cx="487471" cy="1130905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uora yhdysviiva 36">
            <a:extLst>
              <a:ext uri="{FF2B5EF4-FFF2-40B4-BE49-F238E27FC236}">
                <a16:creationId xmlns:a16="http://schemas.microsoft.com/office/drawing/2014/main" id="{A85B55C3-E7C7-4779-9D7C-1325838E2571}"/>
              </a:ext>
            </a:extLst>
          </p:cNvPr>
          <p:cNvCxnSpPr>
            <a:cxnSpLocks/>
          </p:cNvCxnSpPr>
          <p:nvPr/>
        </p:nvCxnSpPr>
        <p:spPr>
          <a:xfrm flipH="1">
            <a:off x="1254694" y="1010759"/>
            <a:ext cx="543173" cy="225134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ADC34FE9-08F1-4734-907A-060E36643CB8}"/>
                  </a:ext>
                </a:extLst>
              </p:cNvPr>
              <p:cNvSpPr txBox="1"/>
              <p:nvPr/>
            </p:nvSpPr>
            <p:spPr>
              <a:xfrm>
                <a:off x="4931228" y="756628"/>
                <a:ext cx="41812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ADC34FE9-08F1-4734-907A-060E36643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8" y="756628"/>
                <a:ext cx="4181273" cy="276999"/>
              </a:xfrm>
              <a:prstGeom prst="rect">
                <a:avLst/>
              </a:prstGeom>
              <a:blipFill>
                <a:blip r:embed="rId2"/>
                <a:stretch>
                  <a:fillRect l="-1458" b="-2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BF36F211-5181-491C-ABAD-1B1C7FC4A8D9}"/>
                  </a:ext>
                </a:extLst>
              </p:cNvPr>
              <p:cNvSpPr txBox="1"/>
              <p:nvPr/>
            </p:nvSpPr>
            <p:spPr>
              <a:xfrm>
                <a:off x="4931227" y="1141524"/>
                <a:ext cx="40364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BF36F211-5181-491C-ABAD-1B1C7FC4A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7" y="1141524"/>
                <a:ext cx="4036426" cy="276999"/>
              </a:xfrm>
              <a:prstGeom prst="rect">
                <a:avLst/>
              </a:prstGeom>
              <a:blipFill>
                <a:blip r:embed="rId3"/>
                <a:stretch>
                  <a:fillRect l="-1511" r="-302" b="-2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kstiruutu 43">
            <a:extLst>
              <a:ext uri="{FF2B5EF4-FFF2-40B4-BE49-F238E27FC236}">
                <a16:creationId xmlns:a16="http://schemas.microsoft.com/office/drawing/2014/main" id="{19228830-A686-430E-9A30-F52BBE20B153}"/>
              </a:ext>
            </a:extLst>
          </p:cNvPr>
          <p:cNvSpPr txBox="1"/>
          <p:nvPr/>
        </p:nvSpPr>
        <p:spPr>
          <a:xfrm>
            <a:off x="4849584" y="333348"/>
            <a:ext cx="521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45" name="Tekstiruutu 44">
            <a:extLst>
              <a:ext uri="{FF2B5EF4-FFF2-40B4-BE49-F238E27FC236}">
                <a16:creationId xmlns:a16="http://schemas.microsoft.com/office/drawing/2014/main" id="{F665330A-0A82-4F56-A914-6C12FD5E955C}"/>
              </a:ext>
            </a:extLst>
          </p:cNvPr>
          <p:cNvSpPr txBox="1"/>
          <p:nvPr/>
        </p:nvSpPr>
        <p:spPr>
          <a:xfrm>
            <a:off x="3077936" y="4240535"/>
            <a:ext cx="2822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world</a:t>
            </a:r>
            <a:r>
              <a:rPr lang="fi-FI" sz="1200" dirty="0"/>
              <a:t> </a:t>
            </a:r>
            <a:r>
              <a:rPr lang="fi-FI" sz="1200" dirty="0" err="1"/>
              <a:t>coordinates</a:t>
            </a:r>
            <a:r>
              <a:rPr lang="fi-FI" sz="1200" dirty="0"/>
              <a:t> (</a:t>
            </a:r>
            <a:r>
              <a:rPr lang="fi-FI" sz="1200" dirty="0" err="1"/>
              <a:t>initial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)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kstiruutu 48">
                <a:extLst>
                  <a:ext uri="{FF2B5EF4-FFF2-40B4-BE49-F238E27FC236}">
                    <a16:creationId xmlns:a16="http://schemas.microsoft.com/office/drawing/2014/main" id="{70BF1D71-B7AD-4DD4-8092-3392D06326BD}"/>
                  </a:ext>
                </a:extLst>
              </p:cNvPr>
              <p:cNvSpPr txBox="1"/>
              <p:nvPr/>
            </p:nvSpPr>
            <p:spPr>
              <a:xfrm>
                <a:off x="4931228" y="2404453"/>
                <a:ext cx="50065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∗(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)−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9" name="Tekstiruutu 48">
                <a:extLst>
                  <a:ext uri="{FF2B5EF4-FFF2-40B4-BE49-F238E27FC236}">
                    <a16:creationId xmlns:a16="http://schemas.microsoft.com/office/drawing/2014/main" id="{70BF1D71-B7AD-4DD4-8092-3392D0632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8" y="2404453"/>
                <a:ext cx="5006563" cy="276999"/>
              </a:xfrm>
              <a:prstGeom prst="rect">
                <a:avLst/>
              </a:prstGeom>
              <a:blipFill>
                <a:blip r:embed="rId4"/>
                <a:stretch>
                  <a:fillRect l="-1218" t="-2174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7B55C733-9690-45BC-847C-CC9DF85BB35B}"/>
                  </a:ext>
                </a:extLst>
              </p:cNvPr>
              <p:cNvSpPr txBox="1"/>
              <p:nvPr/>
            </p:nvSpPr>
            <p:spPr>
              <a:xfrm>
                <a:off x="4931227" y="2789349"/>
                <a:ext cx="48893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7B55C733-9690-45BC-847C-CC9DF85BB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7" y="2789349"/>
                <a:ext cx="4889352" cy="276999"/>
              </a:xfrm>
              <a:prstGeom prst="rect">
                <a:avLst/>
              </a:prstGeom>
              <a:blipFill>
                <a:blip r:embed="rId5"/>
                <a:stretch>
                  <a:fillRect l="-1247" t="-28889" b="-5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kstiruutu 50">
            <a:extLst>
              <a:ext uri="{FF2B5EF4-FFF2-40B4-BE49-F238E27FC236}">
                <a16:creationId xmlns:a16="http://schemas.microsoft.com/office/drawing/2014/main" id="{5CFB8C4C-194C-4F28-99C0-6C7A632B6D4A}"/>
              </a:ext>
            </a:extLst>
          </p:cNvPr>
          <p:cNvSpPr txBox="1"/>
          <p:nvPr/>
        </p:nvSpPr>
        <p:spPr>
          <a:xfrm>
            <a:off x="4849584" y="1981173"/>
            <a:ext cx="521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8350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42F7377A-F884-45D6-90B0-724EE475ECF2}"/>
              </a:ext>
            </a:extLst>
          </p:cNvPr>
          <p:cNvSpPr txBox="1"/>
          <p:nvPr/>
        </p:nvSpPr>
        <p:spPr>
          <a:xfrm>
            <a:off x="664143" y="702645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If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degrees</a:t>
            </a:r>
            <a:r>
              <a:rPr lang="fi-FI" dirty="0"/>
              <a:t> of </a:t>
            </a:r>
            <a:r>
              <a:rPr lang="fi-FI" dirty="0" err="1"/>
              <a:t>freedom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wanted</a:t>
            </a:r>
            <a:r>
              <a:rPr lang="fi-FI" dirty="0"/>
              <a:t>: 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1E82D49E-EAA7-4391-AEE3-17DCBDD57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90" y="1289648"/>
            <a:ext cx="8663480" cy="43772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30EAB7E9-3FAA-426A-8311-01648683E4FB}"/>
              </a:ext>
            </a:extLst>
          </p:cNvPr>
          <p:cNvSpPr txBox="1"/>
          <p:nvPr/>
        </p:nvSpPr>
        <p:spPr>
          <a:xfrm>
            <a:off x="7507476" y="5884569"/>
            <a:ext cx="4079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>
                <a:solidFill>
                  <a:srgbClr val="FF0000"/>
                </a:solidFill>
              </a:rPr>
              <a:t>So</a:t>
            </a:r>
            <a:r>
              <a:rPr lang="fi-FI" dirty="0">
                <a:solidFill>
                  <a:srgbClr val="FF0000"/>
                </a:solidFill>
              </a:rPr>
              <a:t>, </a:t>
            </a:r>
            <a:r>
              <a:rPr lang="fi-FI" dirty="0" err="1">
                <a:solidFill>
                  <a:srgbClr val="FF0000"/>
                </a:solidFill>
              </a:rPr>
              <a:t>quaternions</a:t>
            </a:r>
            <a:r>
              <a:rPr lang="fi-FI" dirty="0">
                <a:solidFill>
                  <a:srgbClr val="FF0000"/>
                </a:solidFill>
              </a:rPr>
              <a:t>, </a:t>
            </a:r>
            <a:r>
              <a:rPr lang="fi-FI" dirty="0" err="1">
                <a:solidFill>
                  <a:srgbClr val="FF0000"/>
                </a:solidFill>
              </a:rPr>
              <a:t>but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later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when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needed</a:t>
            </a:r>
            <a:r>
              <a:rPr lang="fi-FI" dirty="0">
                <a:solidFill>
                  <a:srgbClr val="FF0000"/>
                </a:solidFill>
              </a:rPr>
              <a:t>…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A4A424C0-3994-44C9-A931-F7962916FB9A}"/>
              </a:ext>
            </a:extLst>
          </p:cNvPr>
          <p:cNvSpPr txBox="1"/>
          <p:nvPr/>
        </p:nvSpPr>
        <p:spPr>
          <a:xfrm>
            <a:off x="10199780" y="3244334"/>
            <a:ext cx="98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00B0F0"/>
                </a:solidFill>
              </a:rPr>
              <a:t>(</a:t>
            </a:r>
            <a:r>
              <a:rPr lang="fi-FI" dirty="0" err="1">
                <a:solidFill>
                  <a:srgbClr val="00B0F0"/>
                </a:solidFill>
              </a:rPr>
              <a:t>Szeliski</a:t>
            </a:r>
            <a:r>
              <a:rPr lang="fi-FI" dirty="0">
                <a:solidFill>
                  <a:srgbClr val="00B0F0"/>
                </a:solidFill>
              </a:rPr>
              <a:t>)</a:t>
            </a:r>
            <a:endParaRPr lang="en-GB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839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B9677351-D2F2-4186-93A1-BEF00B600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" y="72737"/>
            <a:ext cx="8496300" cy="463531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77293FA2-26BF-4456-B541-05768D932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5241383"/>
            <a:ext cx="3505200" cy="1152525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A3C36850-7EB7-4347-8CC6-EDCE077A57BD}"/>
              </a:ext>
            </a:extLst>
          </p:cNvPr>
          <p:cNvCxnSpPr/>
          <p:nvPr/>
        </p:nvCxnSpPr>
        <p:spPr>
          <a:xfrm flipH="1">
            <a:off x="7781365" y="4598894"/>
            <a:ext cx="161364" cy="690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B10F297C-B43A-4F27-9110-C69046934303}"/>
              </a:ext>
            </a:extLst>
          </p:cNvPr>
          <p:cNvSpPr txBox="1"/>
          <p:nvPr/>
        </p:nvSpPr>
        <p:spPr>
          <a:xfrm>
            <a:off x="756173" y="5078981"/>
            <a:ext cx="350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Car</a:t>
            </a:r>
            <a:r>
              <a:rPr lang="fi-FI" dirty="0"/>
              <a:t> </a:t>
            </a:r>
            <a:r>
              <a:rPr lang="fi-FI" dirty="0" err="1"/>
              <a:t>going</a:t>
            </a:r>
            <a:r>
              <a:rPr lang="fi-FI" dirty="0"/>
              <a:t> </a:t>
            </a:r>
            <a:r>
              <a:rPr lang="fi-FI" dirty="0" err="1"/>
              <a:t>straight</a:t>
            </a:r>
            <a:r>
              <a:rPr lang="fi-FI" dirty="0"/>
              <a:t> </a:t>
            </a:r>
            <a:r>
              <a:rPr lang="fi-FI" dirty="0" err="1"/>
              <a:t>ahead</a:t>
            </a:r>
            <a:r>
              <a:rPr lang="fi-FI" dirty="0"/>
              <a:t>. Optical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left</a:t>
            </a:r>
            <a:r>
              <a:rPr lang="fi-FI" dirty="0"/>
              <a:t> is </a:t>
            </a:r>
            <a:r>
              <a:rPr lang="fi-FI" dirty="0" err="1"/>
              <a:t>coloured</a:t>
            </a:r>
            <a:r>
              <a:rPr lang="fi-FI" dirty="0"/>
              <a:t> </a:t>
            </a:r>
            <a:r>
              <a:rPr lang="fi-FI" dirty="0" err="1"/>
              <a:t>blue</a:t>
            </a:r>
            <a:r>
              <a:rPr lang="fi-FI"/>
              <a:t>,</a:t>
            </a:r>
            <a:endParaRPr lang="fi-FI" dirty="0"/>
          </a:p>
          <a:p>
            <a:r>
              <a:rPr lang="fi-FI" dirty="0"/>
              <a:t>and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red</a:t>
            </a:r>
            <a:r>
              <a:rPr lang="fi-FI" dirty="0"/>
              <a:t>. It is </a:t>
            </a:r>
            <a:r>
              <a:rPr lang="fi-FI" dirty="0" err="1"/>
              <a:t>calculated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Farneback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47873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47F2A6E7-F2D6-45AC-AE13-C5A4F0260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03217"/>
            <a:ext cx="9094817" cy="496184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9957338E-0D72-46AA-91CB-B0B0E947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617" y="5298421"/>
            <a:ext cx="3505200" cy="120967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F493A5A9-DD00-4BC3-A7EF-2A0EABBD5111}"/>
              </a:ext>
            </a:extLst>
          </p:cNvPr>
          <p:cNvSpPr txBox="1"/>
          <p:nvPr/>
        </p:nvSpPr>
        <p:spPr>
          <a:xfrm>
            <a:off x="872714" y="5307666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Car</a:t>
            </a:r>
            <a:r>
              <a:rPr lang="fi-FI" dirty="0"/>
              <a:t> </a:t>
            </a:r>
            <a:r>
              <a:rPr lang="fi-FI" dirty="0" err="1"/>
              <a:t>turning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. Optical </a:t>
            </a:r>
            <a:r>
              <a:rPr lang="fi-FI" dirty="0" err="1"/>
              <a:t>flow</a:t>
            </a:r>
            <a:r>
              <a:rPr lang="fi-FI" dirty="0"/>
              <a:t> is </a:t>
            </a:r>
            <a:r>
              <a:rPr lang="fi-FI" dirty="0" err="1"/>
              <a:t>mainly</a:t>
            </a:r>
            <a:r>
              <a:rPr lang="fi-FI" dirty="0"/>
              <a:t> to </a:t>
            </a:r>
            <a:r>
              <a:rPr lang="fi-FI" dirty="0" err="1"/>
              <a:t>right</a:t>
            </a:r>
            <a:r>
              <a:rPr lang="fi-FI" dirty="0"/>
              <a:t> and </a:t>
            </a:r>
            <a:r>
              <a:rPr lang="fi-FI" dirty="0" err="1"/>
              <a:t>colored</a:t>
            </a:r>
            <a:br>
              <a:rPr lang="fi-FI" dirty="0"/>
            </a:br>
            <a:r>
              <a:rPr lang="fi-FI" dirty="0" err="1"/>
              <a:t>red</a:t>
            </a:r>
            <a:r>
              <a:rPr lang="fi-FI" dirty="0"/>
              <a:t>/</a:t>
            </a:r>
            <a:r>
              <a:rPr lang="fi-FI" dirty="0" err="1"/>
              <a:t>yellow</a:t>
            </a:r>
            <a:r>
              <a:rPr lang="fi-FI" dirty="0"/>
              <a:t>. </a:t>
            </a:r>
            <a:endParaRPr lang="en-GB" dirty="0"/>
          </a:p>
        </p:txBody>
      </p: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F1E2C2D6-CD11-49E7-8230-6D7965311E5C}"/>
              </a:ext>
            </a:extLst>
          </p:cNvPr>
          <p:cNvCxnSpPr/>
          <p:nvPr/>
        </p:nvCxnSpPr>
        <p:spPr>
          <a:xfrm flipH="1">
            <a:off x="8229600" y="4884420"/>
            <a:ext cx="182880" cy="556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296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5D9A60D6-44AE-4136-A2DC-8DF3A2C94FA0}"/>
              </a:ext>
            </a:extLst>
          </p:cNvPr>
          <p:cNvSpPr/>
          <p:nvPr/>
        </p:nvSpPr>
        <p:spPr>
          <a:xfrm>
            <a:off x="1092402" y="2256507"/>
            <a:ext cx="2861954" cy="1543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orakulmio 5">
            <a:extLst>
              <a:ext uri="{FF2B5EF4-FFF2-40B4-BE49-F238E27FC236}">
                <a16:creationId xmlns:a16="http://schemas.microsoft.com/office/drawing/2014/main" id="{9CD32D92-388D-4720-A106-84F237D59FA5}"/>
              </a:ext>
            </a:extLst>
          </p:cNvPr>
          <p:cNvSpPr/>
          <p:nvPr/>
        </p:nvSpPr>
        <p:spPr>
          <a:xfrm>
            <a:off x="1533152" y="2249994"/>
            <a:ext cx="2861954" cy="1543793"/>
          </a:xfrm>
          <a:prstGeom prst="rect">
            <a:avLst/>
          </a:prstGeom>
          <a:solidFill>
            <a:srgbClr val="FF0000">
              <a:alpha val="6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3A5291AE-EA61-4A82-B6B3-E319CBEE0D2C}"/>
              </a:ext>
            </a:extLst>
          </p:cNvPr>
          <p:cNvSpPr txBox="1"/>
          <p:nvPr/>
        </p:nvSpPr>
        <p:spPr>
          <a:xfrm>
            <a:off x="986524" y="3909895"/>
            <a:ext cx="2136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>
                <a:solidFill>
                  <a:schemeClr val="accent5">
                    <a:lumMod val="75000"/>
                  </a:schemeClr>
                </a:solidFill>
              </a:rPr>
              <a:t>Frame</a:t>
            </a:r>
            <a:r>
              <a:rPr lang="fi-FI" sz="1200" dirty="0">
                <a:solidFill>
                  <a:schemeClr val="accent5">
                    <a:lumMod val="75000"/>
                  </a:schemeClr>
                </a:solidFill>
              </a:rPr>
              <a:t> n</a:t>
            </a:r>
            <a:endParaRPr lang="en-GB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7E23CD00-FBBC-407D-A91E-85F961142404}"/>
              </a:ext>
            </a:extLst>
          </p:cNvPr>
          <p:cNvSpPr txBox="1"/>
          <p:nvPr/>
        </p:nvSpPr>
        <p:spPr>
          <a:xfrm>
            <a:off x="3979409" y="1854993"/>
            <a:ext cx="1041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>
                <a:solidFill>
                  <a:srgbClr val="FF0000"/>
                </a:solidFill>
              </a:rPr>
              <a:t>Frame</a:t>
            </a:r>
            <a:r>
              <a:rPr lang="fi-FI" sz="1200" dirty="0">
                <a:solidFill>
                  <a:srgbClr val="FF0000"/>
                </a:solidFill>
              </a:rPr>
              <a:t> n+1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47182414-18D7-4759-A763-D570F72966AE}"/>
              </a:ext>
            </a:extLst>
          </p:cNvPr>
          <p:cNvCxnSpPr/>
          <p:nvPr/>
        </p:nvCxnSpPr>
        <p:spPr>
          <a:xfrm>
            <a:off x="3954356" y="4046353"/>
            <a:ext cx="479659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DCFD0A0E-FC14-4B0D-88D3-48055B08B2B4}"/>
              </a:ext>
            </a:extLst>
          </p:cNvPr>
          <p:cNvSpPr txBox="1"/>
          <p:nvPr/>
        </p:nvSpPr>
        <p:spPr>
          <a:xfrm>
            <a:off x="4087456" y="4048394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dx</a:t>
            </a: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417FD643-DDFB-4997-B1CE-141C3EF7024F}"/>
              </a:ext>
            </a:extLst>
          </p:cNvPr>
          <p:cNvSpPr txBox="1"/>
          <p:nvPr/>
        </p:nvSpPr>
        <p:spPr>
          <a:xfrm>
            <a:off x="404261" y="469319"/>
            <a:ext cx="255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yaw</a:t>
            </a:r>
            <a:endParaRPr lang="en-GB" dirty="0"/>
          </a:p>
        </p:txBody>
      </p:sp>
      <p:grpSp>
        <p:nvGrpSpPr>
          <p:cNvPr id="2" name="Ryhmä 1">
            <a:extLst>
              <a:ext uri="{FF2B5EF4-FFF2-40B4-BE49-F238E27FC236}">
                <a16:creationId xmlns:a16="http://schemas.microsoft.com/office/drawing/2014/main" id="{F7EC35B2-0508-4BD0-ABCA-FE100D826CFA}"/>
              </a:ext>
            </a:extLst>
          </p:cNvPr>
          <p:cNvGrpSpPr/>
          <p:nvPr/>
        </p:nvGrpSpPr>
        <p:grpSpPr>
          <a:xfrm>
            <a:off x="6096000" y="1504834"/>
            <a:ext cx="3893197" cy="3353236"/>
            <a:chOff x="1848051" y="1644118"/>
            <a:chExt cx="4001829" cy="3247671"/>
          </a:xfrm>
        </p:grpSpPr>
        <p:grpSp>
          <p:nvGrpSpPr>
            <p:cNvPr id="26" name="Ryhmä 25">
              <a:extLst>
                <a:ext uri="{FF2B5EF4-FFF2-40B4-BE49-F238E27FC236}">
                  <a16:creationId xmlns:a16="http://schemas.microsoft.com/office/drawing/2014/main" id="{5D5BD273-30B7-4864-872F-F53990E487F6}"/>
                </a:ext>
              </a:extLst>
            </p:cNvPr>
            <p:cNvGrpSpPr/>
            <p:nvPr/>
          </p:nvGrpSpPr>
          <p:grpSpPr>
            <a:xfrm>
              <a:off x="1848051" y="1790299"/>
              <a:ext cx="3830855" cy="2983831"/>
              <a:chOff x="1876926" y="1780674"/>
              <a:chExt cx="3830855" cy="2983831"/>
            </a:xfrm>
          </p:grpSpPr>
          <p:sp>
            <p:nvSpPr>
              <p:cNvPr id="29" name="Suorakulmio 28">
                <a:extLst>
                  <a:ext uri="{FF2B5EF4-FFF2-40B4-BE49-F238E27FC236}">
                    <a16:creationId xmlns:a16="http://schemas.microsoft.com/office/drawing/2014/main" id="{BD59BB91-09E1-4088-9B7F-FA9EB9FEEBFA}"/>
                  </a:ext>
                </a:extLst>
              </p:cNvPr>
              <p:cNvSpPr/>
              <p:nvPr/>
            </p:nvSpPr>
            <p:spPr>
              <a:xfrm>
                <a:off x="3744227" y="4572000"/>
                <a:ext cx="462012" cy="1925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5" name="Suora yhdysviiva 34">
                <a:extLst>
                  <a:ext uri="{FF2B5EF4-FFF2-40B4-BE49-F238E27FC236}">
                    <a16:creationId xmlns:a16="http://schemas.microsoft.com/office/drawing/2014/main" id="{5704A6C4-E7F7-40FB-B360-6F4C737E2CF5}"/>
                  </a:ext>
                </a:extLst>
              </p:cNvPr>
              <p:cNvCxnSpPr>
                <a:stCxn id="29" idx="0"/>
              </p:cNvCxnSpPr>
              <p:nvPr/>
            </p:nvCxnSpPr>
            <p:spPr>
              <a:xfrm flipH="1" flipV="1">
                <a:off x="1876926" y="1905802"/>
                <a:ext cx="2098307" cy="26661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uora yhdysviiva 35">
                <a:extLst>
                  <a:ext uri="{FF2B5EF4-FFF2-40B4-BE49-F238E27FC236}">
                    <a16:creationId xmlns:a16="http://schemas.microsoft.com/office/drawing/2014/main" id="{81A2D95F-FE36-4A63-88EA-F622267A4F32}"/>
                  </a:ext>
                </a:extLst>
              </p:cNvPr>
              <p:cNvCxnSpPr>
                <a:cxnSpLocks/>
                <a:stCxn id="29" idx="0"/>
              </p:cNvCxnSpPr>
              <p:nvPr/>
            </p:nvCxnSpPr>
            <p:spPr>
              <a:xfrm flipV="1">
                <a:off x="3975233" y="1780674"/>
                <a:ext cx="1732548" cy="27913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uora yhdysviiva 36">
              <a:extLst>
                <a:ext uri="{FF2B5EF4-FFF2-40B4-BE49-F238E27FC236}">
                  <a16:creationId xmlns:a16="http://schemas.microsoft.com/office/drawing/2014/main" id="{476F1770-44AD-4685-A3E6-BE3033692867}"/>
                </a:ext>
              </a:extLst>
            </p:cNvPr>
            <p:cNvCxnSpPr/>
            <p:nvPr/>
          </p:nvCxnSpPr>
          <p:spPr>
            <a:xfrm>
              <a:off x="2608446" y="2887579"/>
              <a:ext cx="2396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Ryhmä 40">
              <a:extLst>
                <a:ext uri="{FF2B5EF4-FFF2-40B4-BE49-F238E27FC236}">
                  <a16:creationId xmlns:a16="http://schemas.microsoft.com/office/drawing/2014/main" id="{6D66098A-C4AE-4C70-BD29-BF786953E2F5}"/>
                </a:ext>
              </a:extLst>
            </p:cNvPr>
            <p:cNvGrpSpPr/>
            <p:nvPr/>
          </p:nvGrpSpPr>
          <p:grpSpPr>
            <a:xfrm rot="21017507">
              <a:off x="2089592" y="1644118"/>
              <a:ext cx="3760288" cy="3247671"/>
              <a:chOff x="2301345" y="1663368"/>
              <a:chExt cx="3760288" cy="3247671"/>
            </a:xfrm>
          </p:grpSpPr>
          <p:sp>
            <p:nvSpPr>
              <p:cNvPr id="42" name="Suorakulmio 41">
                <a:extLst>
                  <a:ext uri="{FF2B5EF4-FFF2-40B4-BE49-F238E27FC236}">
                    <a16:creationId xmlns:a16="http://schemas.microsoft.com/office/drawing/2014/main" id="{38992B66-A5DF-49C2-A6AA-752C3AAD6D40}"/>
                  </a:ext>
                </a:extLst>
              </p:cNvPr>
              <p:cNvSpPr/>
              <p:nvPr/>
            </p:nvSpPr>
            <p:spPr>
              <a:xfrm rot="1054839">
                <a:off x="3687910" y="4579700"/>
                <a:ext cx="462012" cy="192505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3" name="Suora yhdysviiva 42">
                <a:extLst>
                  <a:ext uri="{FF2B5EF4-FFF2-40B4-BE49-F238E27FC236}">
                    <a16:creationId xmlns:a16="http://schemas.microsoft.com/office/drawing/2014/main" id="{CBA6FAFD-5512-4530-B89E-B32E5D33B9C6}"/>
                  </a:ext>
                </a:extLst>
              </p:cNvPr>
              <p:cNvCxnSpPr>
                <a:stCxn id="42" idx="0"/>
              </p:cNvCxnSpPr>
              <p:nvPr/>
            </p:nvCxnSpPr>
            <p:spPr>
              <a:xfrm rot="1054839" flipH="1" flipV="1">
                <a:off x="2301345" y="1663368"/>
                <a:ext cx="2098307" cy="2666198"/>
              </a:xfrm>
              <a:prstGeom prst="lin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uora yhdysviiva 43">
                <a:extLst>
                  <a:ext uri="{FF2B5EF4-FFF2-40B4-BE49-F238E27FC236}">
                    <a16:creationId xmlns:a16="http://schemas.microsoft.com/office/drawing/2014/main" id="{05E8DE2F-4C0D-4172-84F6-D064E7B52BFE}"/>
                  </a:ext>
                </a:extLst>
              </p:cNvPr>
              <p:cNvCxnSpPr>
                <a:cxnSpLocks/>
                <a:stCxn id="42" idx="0"/>
              </p:cNvCxnSpPr>
              <p:nvPr/>
            </p:nvCxnSpPr>
            <p:spPr>
              <a:xfrm rot="1054839" flipV="1">
                <a:off x="4329085" y="2119713"/>
                <a:ext cx="1732548" cy="2791326"/>
              </a:xfrm>
              <a:prstGeom prst="lin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uora yhdysviiva 44">
                <a:extLst>
                  <a:ext uri="{FF2B5EF4-FFF2-40B4-BE49-F238E27FC236}">
                    <a16:creationId xmlns:a16="http://schemas.microsoft.com/office/drawing/2014/main" id="{1ABFC337-AC29-442D-8A36-B555A8FC56BB}"/>
                  </a:ext>
                </a:extLst>
              </p:cNvPr>
              <p:cNvCxnSpPr/>
              <p:nvPr/>
            </p:nvCxnSpPr>
            <p:spPr>
              <a:xfrm>
                <a:off x="3214838" y="2656573"/>
                <a:ext cx="2290813" cy="59195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Ellipsi 45">
              <a:extLst>
                <a:ext uri="{FF2B5EF4-FFF2-40B4-BE49-F238E27FC236}">
                  <a16:creationId xmlns:a16="http://schemas.microsoft.com/office/drawing/2014/main" id="{0422DBE8-A148-4503-B185-7B21A51A96C5}"/>
                </a:ext>
              </a:extLst>
            </p:cNvPr>
            <p:cNvSpPr/>
            <p:nvPr/>
          </p:nvSpPr>
          <p:spPr>
            <a:xfrm>
              <a:off x="3445873" y="2028741"/>
              <a:ext cx="79403" cy="4571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7" name="Suora yhdysviiva 46">
              <a:extLst>
                <a:ext uri="{FF2B5EF4-FFF2-40B4-BE49-F238E27FC236}">
                  <a16:creationId xmlns:a16="http://schemas.microsoft.com/office/drawing/2014/main" id="{E5736976-2D9B-4467-8EC4-462E60064C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14901" y="1674001"/>
              <a:ext cx="539015" cy="2905036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4113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Work</a:t>
            </a:r>
            <a:r>
              <a:rPr lang="fi-FI" sz="4800" dirty="0"/>
              <a:t> </a:t>
            </a:r>
            <a:r>
              <a:rPr lang="fi-FI" sz="4800" dirty="0" err="1"/>
              <a:t>Done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61606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uora yhdysviiva 33">
            <a:extLst>
              <a:ext uri="{FF2B5EF4-FFF2-40B4-BE49-F238E27FC236}">
                <a16:creationId xmlns:a16="http://schemas.microsoft.com/office/drawing/2014/main" id="{61875404-3E6A-4933-A21C-9C196BA8E2ED}"/>
              </a:ext>
            </a:extLst>
          </p:cNvPr>
          <p:cNvCxnSpPr>
            <a:cxnSpLocks/>
          </p:cNvCxnSpPr>
          <p:nvPr/>
        </p:nvCxnSpPr>
        <p:spPr>
          <a:xfrm flipH="1" flipV="1">
            <a:off x="1803497" y="2257585"/>
            <a:ext cx="1724762" cy="2367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uora yhdysviiva 24">
            <a:extLst>
              <a:ext uri="{FF2B5EF4-FFF2-40B4-BE49-F238E27FC236}">
                <a16:creationId xmlns:a16="http://schemas.microsoft.com/office/drawing/2014/main" id="{50850AD9-9FDD-413E-BE72-204F6429D676}"/>
              </a:ext>
            </a:extLst>
          </p:cNvPr>
          <p:cNvCxnSpPr>
            <a:cxnSpLocks/>
          </p:cNvCxnSpPr>
          <p:nvPr/>
        </p:nvCxnSpPr>
        <p:spPr>
          <a:xfrm>
            <a:off x="1803497" y="2257583"/>
            <a:ext cx="17225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yhdysviiva 29">
            <a:extLst>
              <a:ext uri="{FF2B5EF4-FFF2-40B4-BE49-F238E27FC236}">
                <a16:creationId xmlns:a16="http://schemas.microsoft.com/office/drawing/2014/main" id="{2342ED20-3145-4248-8A92-6E9D03D06852}"/>
              </a:ext>
            </a:extLst>
          </p:cNvPr>
          <p:cNvCxnSpPr>
            <a:cxnSpLocks/>
          </p:cNvCxnSpPr>
          <p:nvPr/>
        </p:nvCxnSpPr>
        <p:spPr>
          <a:xfrm flipH="1" flipV="1">
            <a:off x="2203547" y="2257582"/>
            <a:ext cx="1322508" cy="2354971"/>
          </a:xfrm>
          <a:prstGeom prst="lin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uora yhdysviiva 2">
            <a:extLst>
              <a:ext uri="{FF2B5EF4-FFF2-40B4-BE49-F238E27FC236}">
                <a16:creationId xmlns:a16="http://schemas.microsoft.com/office/drawing/2014/main" id="{E815BD99-00D0-4795-A64F-0FF7733796E6}"/>
              </a:ext>
            </a:extLst>
          </p:cNvPr>
          <p:cNvCxnSpPr>
            <a:cxnSpLocks/>
          </p:cNvCxnSpPr>
          <p:nvPr/>
        </p:nvCxnSpPr>
        <p:spPr>
          <a:xfrm flipV="1">
            <a:off x="3528258" y="2257582"/>
            <a:ext cx="0" cy="2354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4B7955B3-035F-47AA-AB1C-507CCAC38CEE}"/>
              </a:ext>
            </a:extLst>
          </p:cNvPr>
          <p:cNvSpPr txBox="1"/>
          <p:nvPr/>
        </p:nvSpPr>
        <p:spPr>
          <a:xfrm>
            <a:off x="334736" y="342900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Approximation</a:t>
            </a:r>
            <a:r>
              <a:rPr lang="fi-FI" dirty="0"/>
              <a:t> for </a:t>
            </a:r>
            <a:r>
              <a:rPr lang="fi-FI" dirty="0" err="1"/>
              <a:t>small</a:t>
            </a:r>
            <a:r>
              <a:rPr lang="fi-FI" dirty="0"/>
              <a:t> </a:t>
            </a:r>
            <a:r>
              <a:rPr lang="fi-FI" dirty="0" err="1"/>
              <a:t>turns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48" name="Kaari 47">
            <a:extLst>
              <a:ext uri="{FF2B5EF4-FFF2-40B4-BE49-F238E27FC236}">
                <a16:creationId xmlns:a16="http://schemas.microsoft.com/office/drawing/2014/main" id="{51D0F7C8-2D8F-474E-9F3D-1895CD57F2F3}"/>
              </a:ext>
            </a:extLst>
          </p:cNvPr>
          <p:cNvSpPr/>
          <p:nvPr/>
        </p:nvSpPr>
        <p:spPr>
          <a:xfrm rot="18124163">
            <a:off x="2937774" y="3505218"/>
            <a:ext cx="756153" cy="98578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Kaari 48">
            <a:extLst>
              <a:ext uri="{FF2B5EF4-FFF2-40B4-BE49-F238E27FC236}">
                <a16:creationId xmlns:a16="http://schemas.microsoft.com/office/drawing/2014/main" id="{D360A82D-0A0B-4976-9BF1-FC46C0323DD4}"/>
              </a:ext>
            </a:extLst>
          </p:cNvPr>
          <p:cNvSpPr/>
          <p:nvPr/>
        </p:nvSpPr>
        <p:spPr>
          <a:xfrm rot="18367754">
            <a:off x="2793425" y="3281626"/>
            <a:ext cx="904069" cy="879001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kstiruutu 49">
            <a:extLst>
              <a:ext uri="{FF2B5EF4-FFF2-40B4-BE49-F238E27FC236}">
                <a16:creationId xmlns:a16="http://schemas.microsoft.com/office/drawing/2014/main" id="{A3B5BEF3-2874-47CC-B9CF-B3C814DD27E0}"/>
              </a:ext>
            </a:extLst>
          </p:cNvPr>
          <p:cNvSpPr txBox="1"/>
          <p:nvPr/>
        </p:nvSpPr>
        <p:spPr>
          <a:xfrm>
            <a:off x="3084679" y="3536251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51" name="Tekstiruutu 50">
            <a:extLst>
              <a:ext uri="{FF2B5EF4-FFF2-40B4-BE49-F238E27FC236}">
                <a16:creationId xmlns:a16="http://schemas.microsoft.com/office/drawing/2014/main" id="{B64F7AB3-DC58-4680-9119-00B92881EEBB}"/>
              </a:ext>
            </a:extLst>
          </p:cNvPr>
          <p:cNvSpPr txBox="1"/>
          <p:nvPr/>
        </p:nvSpPr>
        <p:spPr>
          <a:xfrm>
            <a:off x="3122247" y="3010338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β</a:t>
            </a:r>
            <a:endParaRPr lang="en-GB" sz="1200" dirty="0"/>
          </a:p>
        </p:txBody>
      </p: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1D3C4093-98D6-4882-A00B-97DDB05FF8E8}"/>
              </a:ext>
            </a:extLst>
          </p:cNvPr>
          <p:cNvCxnSpPr>
            <a:cxnSpLocks/>
          </p:cNvCxnSpPr>
          <p:nvPr/>
        </p:nvCxnSpPr>
        <p:spPr>
          <a:xfrm>
            <a:off x="1746347" y="1857535"/>
            <a:ext cx="181236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kstiruutu 55">
            <a:extLst>
              <a:ext uri="{FF2B5EF4-FFF2-40B4-BE49-F238E27FC236}">
                <a16:creationId xmlns:a16="http://schemas.microsoft.com/office/drawing/2014/main" id="{DD178B4E-9B80-4F54-B974-EBA2D71E96E2}"/>
              </a:ext>
            </a:extLst>
          </p:cNvPr>
          <p:cNvSpPr txBox="1"/>
          <p:nvPr/>
        </p:nvSpPr>
        <p:spPr>
          <a:xfrm>
            <a:off x="2185157" y="1580536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x1</a:t>
            </a:r>
            <a:endParaRPr lang="en-GB" sz="1200" dirty="0"/>
          </a:p>
        </p:txBody>
      </p:sp>
      <p:cxnSp>
        <p:nvCxnSpPr>
          <p:cNvPr id="57" name="Suora nuoliyhdysviiva 56">
            <a:extLst>
              <a:ext uri="{FF2B5EF4-FFF2-40B4-BE49-F238E27FC236}">
                <a16:creationId xmlns:a16="http://schemas.microsoft.com/office/drawing/2014/main" id="{C9F3E995-2AB5-44CC-877B-74EC11B37186}"/>
              </a:ext>
            </a:extLst>
          </p:cNvPr>
          <p:cNvCxnSpPr>
            <a:cxnSpLocks/>
          </p:cNvCxnSpPr>
          <p:nvPr/>
        </p:nvCxnSpPr>
        <p:spPr>
          <a:xfrm>
            <a:off x="2178497" y="2091578"/>
            <a:ext cx="1380213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kstiruutu 58">
            <a:extLst>
              <a:ext uri="{FF2B5EF4-FFF2-40B4-BE49-F238E27FC236}">
                <a16:creationId xmlns:a16="http://schemas.microsoft.com/office/drawing/2014/main" id="{78B25F51-F435-41FE-9CD1-56FF6CC2F59C}"/>
              </a:ext>
            </a:extLst>
          </p:cNvPr>
          <p:cNvSpPr txBox="1"/>
          <p:nvPr/>
        </p:nvSpPr>
        <p:spPr>
          <a:xfrm>
            <a:off x="2458686" y="1847725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x2</a:t>
            </a:r>
            <a:endParaRPr lang="en-GB" sz="1200" dirty="0"/>
          </a:p>
        </p:txBody>
      </p:sp>
      <p:cxnSp>
        <p:nvCxnSpPr>
          <p:cNvPr id="61" name="Suora yhdysviiva 60">
            <a:extLst>
              <a:ext uri="{FF2B5EF4-FFF2-40B4-BE49-F238E27FC236}">
                <a16:creationId xmlns:a16="http://schemas.microsoft.com/office/drawing/2014/main" id="{892C30E4-3B90-475F-AE25-EE0D41FB473F}"/>
              </a:ext>
            </a:extLst>
          </p:cNvPr>
          <p:cNvCxnSpPr/>
          <p:nvPr/>
        </p:nvCxnSpPr>
        <p:spPr>
          <a:xfrm>
            <a:off x="3713940" y="2257582"/>
            <a:ext cx="0" cy="2367647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iruutu 61">
            <a:extLst>
              <a:ext uri="{FF2B5EF4-FFF2-40B4-BE49-F238E27FC236}">
                <a16:creationId xmlns:a16="http://schemas.microsoft.com/office/drawing/2014/main" id="{CDBCF774-CB51-4ACA-8D49-D3E1E2C7C7B9}"/>
              </a:ext>
            </a:extLst>
          </p:cNvPr>
          <p:cNvSpPr txBox="1"/>
          <p:nvPr/>
        </p:nvSpPr>
        <p:spPr>
          <a:xfrm>
            <a:off x="3711736" y="3296567"/>
            <a:ext cx="231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f</a:t>
            </a:r>
            <a:endParaRPr lang="en-GB" sz="1200" dirty="0"/>
          </a:p>
        </p:txBody>
      </p:sp>
      <p:sp>
        <p:nvSpPr>
          <p:cNvPr id="63" name="Tekstiruutu 62">
            <a:extLst>
              <a:ext uri="{FF2B5EF4-FFF2-40B4-BE49-F238E27FC236}">
                <a16:creationId xmlns:a16="http://schemas.microsoft.com/office/drawing/2014/main" id="{2C5A97AB-5D59-4C20-80B4-D8A6A6254CAB}"/>
              </a:ext>
            </a:extLst>
          </p:cNvPr>
          <p:cNvSpPr txBox="1"/>
          <p:nvPr/>
        </p:nvSpPr>
        <p:spPr>
          <a:xfrm>
            <a:off x="1155993" y="2026749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sensor</a:t>
            </a:r>
            <a:br>
              <a:rPr lang="fi-FI" sz="1200" dirty="0"/>
            </a:br>
            <a:r>
              <a:rPr lang="fi-FI" sz="1200" dirty="0" err="1"/>
              <a:t>plane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kstiruutu 63">
                <a:extLst>
                  <a:ext uri="{FF2B5EF4-FFF2-40B4-BE49-F238E27FC236}">
                    <a16:creationId xmlns:a16="http://schemas.microsoft.com/office/drawing/2014/main" id="{FF5C3CE6-8783-4E87-9EDE-B40C86F6D636}"/>
                  </a:ext>
                </a:extLst>
              </p:cNvPr>
              <p:cNvSpPr txBox="1"/>
              <p:nvPr/>
            </p:nvSpPr>
            <p:spPr>
              <a:xfrm>
                <a:off x="5888203" y="2060373"/>
                <a:ext cx="1228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4" name="Tekstiruutu 63">
                <a:extLst>
                  <a:ext uri="{FF2B5EF4-FFF2-40B4-BE49-F238E27FC236}">
                    <a16:creationId xmlns:a16="http://schemas.microsoft.com/office/drawing/2014/main" id="{FF5C3CE6-8783-4E87-9EDE-B40C86F6D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060373"/>
                <a:ext cx="1228926" cy="215444"/>
              </a:xfrm>
              <a:prstGeom prst="rect">
                <a:avLst/>
              </a:prstGeom>
              <a:blipFill>
                <a:blip r:embed="rId2"/>
                <a:stretch>
                  <a:fillRect l="-1980" r="-3960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kstiruutu 64">
                <a:extLst>
                  <a:ext uri="{FF2B5EF4-FFF2-40B4-BE49-F238E27FC236}">
                    <a16:creationId xmlns:a16="http://schemas.microsoft.com/office/drawing/2014/main" id="{C2ECB1EE-D86A-44CB-A6C2-747FAA754B71}"/>
                  </a:ext>
                </a:extLst>
              </p:cNvPr>
              <p:cNvSpPr txBox="1"/>
              <p:nvPr/>
            </p:nvSpPr>
            <p:spPr>
              <a:xfrm>
                <a:off x="7398595" y="2042138"/>
                <a:ext cx="12346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5" name="Tekstiruutu 64">
                <a:extLst>
                  <a:ext uri="{FF2B5EF4-FFF2-40B4-BE49-F238E27FC236}">
                    <a16:creationId xmlns:a16="http://schemas.microsoft.com/office/drawing/2014/main" id="{C2ECB1EE-D86A-44CB-A6C2-747FAA754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595" y="2042138"/>
                <a:ext cx="1234697" cy="215444"/>
              </a:xfrm>
              <a:prstGeom prst="rect">
                <a:avLst/>
              </a:prstGeom>
              <a:blipFill>
                <a:blip r:embed="rId3"/>
                <a:stretch>
                  <a:fillRect l="-1980" r="-4455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kstiruutu 65">
                <a:extLst>
                  <a:ext uri="{FF2B5EF4-FFF2-40B4-BE49-F238E27FC236}">
                    <a16:creationId xmlns:a16="http://schemas.microsoft.com/office/drawing/2014/main" id="{D31D176B-6F24-44DE-942D-D6A0227721B3}"/>
                  </a:ext>
                </a:extLst>
              </p:cNvPr>
              <p:cNvSpPr txBox="1"/>
              <p:nvPr/>
            </p:nvSpPr>
            <p:spPr>
              <a:xfrm>
                <a:off x="5888203" y="2403645"/>
                <a:ext cx="26178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i-FI" sz="14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6" name="Tekstiruutu 65">
                <a:extLst>
                  <a:ext uri="{FF2B5EF4-FFF2-40B4-BE49-F238E27FC236}">
                    <a16:creationId xmlns:a16="http://schemas.microsoft.com/office/drawing/2014/main" id="{D31D176B-6F24-44DE-942D-D6A022772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403645"/>
                <a:ext cx="2617896" cy="215444"/>
              </a:xfrm>
              <a:prstGeom prst="rect">
                <a:avLst/>
              </a:prstGeom>
              <a:blipFill>
                <a:blip r:embed="rId4"/>
                <a:stretch>
                  <a:fillRect l="-699" r="-1865" b="-30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kstiruutu 66">
                <a:extLst>
                  <a:ext uri="{FF2B5EF4-FFF2-40B4-BE49-F238E27FC236}">
                    <a16:creationId xmlns:a16="http://schemas.microsoft.com/office/drawing/2014/main" id="{9002B322-5B2F-40E7-AD73-D64B9B7A98AA}"/>
                  </a:ext>
                </a:extLst>
              </p:cNvPr>
              <p:cNvSpPr txBox="1"/>
              <p:nvPr/>
            </p:nvSpPr>
            <p:spPr>
              <a:xfrm>
                <a:off x="5888203" y="2817632"/>
                <a:ext cx="2318006" cy="406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unc>
                        <m:func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i-FI" sz="14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7" name="Tekstiruutu 66">
                <a:extLst>
                  <a:ext uri="{FF2B5EF4-FFF2-40B4-BE49-F238E27FC236}">
                    <a16:creationId xmlns:a16="http://schemas.microsoft.com/office/drawing/2014/main" id="{9002B322-5B2F-40E7-AD73-D64B9B7A9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817632"/>
                <a:ext cx="2318006" cy="406714"/>
              </a:xfrm>
              <a:prstGeom prst="rect">
                <a:avLst/>
              </a:prstGeom>
              <a:blipFill>
                <a:blip r:embed="rId5"/>
                <a:stretch>
                  <a:fillRect l="-2368" r="-2105" b="-17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kstiruutu 67">
            <a:extLst>
              <a:ext uri="{FF2B5EF4-FFF2-40B4-BE49-F238E27FC236}">
                <a16:creationId xmlns:a16="http://schemas.microsoft.com/office/drawing/2014/main" id="{85095D2B-8B14-415F-B40F-BC6D9B696358}"/>
              </a:ext>
            </a:extLst>
          </p:cNvPr>
          <p:cNvSpPr txBox="1"/>
          <p:nvPr/>
        </p:nvSpPr>
        <p:spPr>
          <a:xfrm>
            <a:off x="5844618" y="3395469"/>
            <a:ext cx="2282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/>
              <a:t>Substituting</a:t>
            </a:r>
            <a:r>
              <a:rPr lang="fi-FI" sz="1400" dirty="0"/>
              <a:t> </a:t>
            </a:r>
            <a:r>
              <a:rPr lang="el-GR" sz="1400" dirty="0"/>
              <a:t>α</a:t>
            </a:r>
            <a:r>
              <a:rPr lang="fi-FI" sz="1400" dirty="0"/>
              <a:t>=0 (</a:t>
            </a:r>
            <a:r>
              <a:rPr lang="fi-FI" sz="1400" dirty="0" err="1"/>
              <a:t>reference</a:t>
            </a:r>
            <a:r>
              <a:rPr lang="fi-FI" sz="1400" dirty="0"/>
              <a:t>):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kstiruutu 68">
                <a:extLst>
                  <a:ext uri="{FF2B5EF4-FFF2-40B4-BE49-F238E27FC236}">
                    <a16:creationId xmlns:a16="http://schemas.microsoft.com/office/drawing/2014/main" id="{C2F7B9E7-1C53-430F-8872-E095ADDA2A22}"/>
                  </a:ext>
                </a:extLst>
              </p:cNvPr>
              <p:cNvSpPr txBox="1"/>
              <p:nvPr/>
            </p:nvSpPr>
            <p:spPr>
              <a:xfrm>
                <a:off x="5888203" y="3901446"/>
                <a:ext cx="4176528" cy="406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𝑎𝑚𝑜𝑢𝑛𝑡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𝑡𝑢𝑟𝑛𝑖𝑛𝑔</m:t>
                          </m:r>
                        </m:e>
                      </m:d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9" name="Tekstiruutu 68">
                <a:extLst>
                  <a:ext uri="{FF2B5EF4-FFF2-40B4-BE49-F238E27FC236}">
                    <a16:creationId xmlns:a16="http://schemas.microsoft.com/office/drawing/2014/main" id="{C2F7B9E7-1C53-430F-8872-E095ADDA2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3901446"/>
                <a:ext cx="4176528" cy="406714"/>
              </a:xfrm>
              <a:prstGeom prst="rect">
                <a:avLst/>
              </a:prstGeom>
              <a:blipFill>
                <a:blip r:embed="rId6"/>
                <a:stretch>
                  <a:fillRect l="-730" r="-1022" b="-17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5216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orakulmio 10">
            <a:extLst>
              <a:ext uri="{FF2B5EF4-FFF2-40B4-BE49-F238E27FC236}">
                <a16:creationId xmlns:a16="http://schemas.microsoft.com/office/drawing/2014/main" id="{47739D35-604A-4C9E-B06A-96A9489A048A}"/>
              </a:ext>
            </a:extLst>
          </p:cNvPr>
          <p:cNvSpPr/>
          <p:nvPr/>
        </p:nvSpPr>
        <p:spPr>
          <a:xfrm>
            <a:off x="877497" y="838615"/>
            <a:ext cx="6171685" cy="12695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AC7C7923-E047-4266-B96D-4F0A231FA14E}"/>
              </a:ext>
            </a:extLst>
          </p:cNvPr>
          <p:cNvSpPr/>
          <p:nvPr/>
        </p:nvSpPr>
        <p:spPr>
          <a:xfrm>
            <a:off x="877497" y="3434374"/>
            <a:ext cx="1653432" cy="10582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FE98FE17-D4B7-4744-9AFF-0F386D5F0FE5}"/>
                  </a:ext>
                </a:extLst>
              </p:cNvPr>
              <p:cNvSpPr txBox="1"/>
              <p:nvPr/>
            </p:nvSpPr>
            <p:spPr>
              <a:xfrm>
                <a:off x="1025691" y="3646031"/>
                <a:ext cx="1106137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𝑦𝑎𝑤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FE98FE17-D4B7-4744-9AFF-0F386D5F0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91" y="3646031"/>
                <a:ext cx="1106137" cy="5881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iruutu 6">
            <a:extLst>
              <a:ext uri="{FF2B5EF4-FFF2-40B4-BE49-F238E27FC236}">
                <a16:creationId xmlns:a16="http://schemas.microsoft.com/office/drawing/2014/main" id="{5D4FCCC5-628F-4369-A4BF-055B15BC44EC}"/>
              </a:ext>
            </a:extLst>
          </p:cNvPr>
          <p:cNvSpPr txBox="1"/>
          <p:nvPr/>
        </p:nvSpPr>
        <p:spPr>
          <a:xfrm>
            <a:off x="877497" y="2555937"/>
            <a:ext cx="5286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Cumulative</a:t>
            </a:r>
            <a:r>
              <a:rPr lang="fi-FI" sz="1600" dirty="0"/>
              <a:t> </a:t>
            </a:r>
            <a:r>
              <a:rPr lang="fi-FI" sz="1600" dirty="0" err="1"/>
              <a:t>yaw</a:t>
            </a:r>
            <a:r>
              <a:rPr lang="fi-FI" sz="1600" dirty="0"/>
              <a:t> is </a:t>
            </a:r>
            <a:r>
              <a:rPr lang="fi-FI" sz="1600" dirty="0" err="1"/>
              <a:t>maintained</a:t>
            </a:r>
            <a:r>
              <a:rPr lang="fi-FI" sz="1600" dirty="0"/>
              <a:t> for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reference</a:t>
            </a:r>
            <a:r>
              <a:rPr lang="fi-FI" sz="1600" dirty="0"/>
              <a:t> (</a:t>
            </a:r>
            <a:r>
              <a:rPr lang="fi-FI" sz="1600" dirty="0" err="1"/>
              <a:t>left</a:t>
            </a:r>
            <a:r>
              <a:rPr lang="fi-FI" sz="1600" dirty="0"/>
              <a:t>) </a:t>
            </a:r>
            <a:r>
              <a:rPr lang="fi-FI" sz="1600" dirty="0" err="1"/>
              <a:t>camera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iruutu 7">
                <a:extLst>
                  <a:ext uri="{FF2B5EF4-FFF2-40B4-BE49-F238E27FC236}">
                    <a16:creationId xmlns:a16="http://schemas.microsoft.com/office/drawing/2014/main" id="{C45C1431-A53C-4619-9829-45658C38D9AC}"/>
                  </a:ext>
                </a:extLst>
              </p:cNvPr>
              <p:cNvSpPr txBox="1"/>
              <p:nvPr/>
            </p:nvSpPr>
            <p:spPr>
              <a:xfrm>
                <a:off x="7594011" y="1046853"/>
                <a:ext cx="2221634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dx</a:t>
                </a:r>
                <a:r>
                  <a:rPr lang="fi-FI" sz="1200" i="1" baseline="-25000" dirty="0" err="1"/>
                  <a:t>p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horizontal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optical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flow</a:t>
                </a:r>
                <a:r>
                  <a:rPr lang="fi-FI" sz="1200" i="1" dirty="0"/>
                  <a:t> in </a:t>
                </a:r>
                <a:r>
                  <a:rPr lang="fi-FI" sz="1200" i="1" dirty="0" err="1"/>
                  <a:t>pxels</a:t>
                </a:r>
                <a:endParaRPr lang="fi-FI" sz="1200" i="1" dirty="0"/>
              </a:p>
            </p:txBody>
          </p:sp>
        </mc:Choice>
        <mc:Fallback xmlns="">
          <p:sp>
            <p:nvSpPr>
              <p:cNvPr id="8" name="Tekstiruutu 7">
                <a:extLst>
                  <a:ext uri="{FF2B5EF4-FFF2-40B4-BE49-F238E27FC236}">
                    <a16:creationId xmlns:a16="http://schemas.microsoft.com/office/drawing/2014/main" id="{C45C1431-A53C-4619-9829-45658C38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011" y="1046853"/>
                <a:ext cx="2221634" cy="738664"/>
              </a:xfrm>
              <a:prstGeom prst="rect">
                <a:avLst/>
              </a:prstGeom>
              <a:blipFill>
                <a:blip r:embed="rId3"/>
                <a:stretch>
                  <a:fillRect l="-4396" t="-6612" r="-3571" b="-115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09038B07-7BDE-4A09-8EC7-E1D1863D152F}"/>
                  </a:ext>
                </a:extLst>
              </p:cNvPr>
              <p:cNvSpPr txBox="1"/>
              <p:nvPr/>
            </p:nvSpPr>
            <p:spPr>
              <a:xfrm>
                <a:off x="1025692" y="1190065"/>
                <a:ext cx="5784084" cy="452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𝑎𝑚𝑜𝑢𝑛𝑡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𝑡𝑢𝑟𝑛𝑖𝑛𝑔</m:t>
                          </m:r>
                        </m:e>
                      </m:d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i-FI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𝑠𝑤</m:t>
                          </m:r>
                        </m:num>
                        <m:den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𝑝𝑤</m:t>
                          </m:r>
                        </m:den>
                      </m:f>
                      <m:r>
                        <a:rPr lang="fi-FI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09038B07-7BDE-4A09-8EC7-E1D1863D1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92" y="1190065"/>
                <a:ext cx="5784084" cy="452240"/>
              </a:xfrm>
              <a:prstGeom prst="rect">
                <a:avLst/>
              </a:prstGeom>
              <a:blipFill>
                <a:blip r:embed="rId4"/>
                <a:stretch>
                  <a:fillRect b="-175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DEE706E6-7557-4DE8-A5BA-CBC936C0354E}"/>
              </a:ext>
            </a:extLst>
          </p:cNvPr>
          <p:cNvSpPr txBox="1"/>
          <p:nvPr/>
        </p:nvSpPr>
        <p:spPr>
          <a:xfrm>
            <a:off x="938893" y="5396593"/>
            <a:ext cx="10354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Approximation</a:t>
            </a:r>
            <a:r>
              <a:rPr lang="fi-FI" dirty="0"/>
              <a:t> and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 </a:t>
            </a:r>
            <a:r>
              <a:rPr lang="fi-FI" dirty="0" err="1"/>
              <a:t>errors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cumulative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. </a:t>
            </a:r>
            <a:r>
              <a:rPr lang="fi-FI" dirty="0" err="1"/>
              <a:t>However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major</a:t>
            </a:r>
            <a:r>
              <a:rPr lang="fi-FI" dirty="0"/>
              <a:t> </a:t>
            </a:r>
            <a:r>
              <a:rPr lang="fi-FI" dirty="0" err="1"/>
              <a:t>effect</a:t>
            </a:r>
            <a:r>
              <a:rPr lang="fi-FI" dirty="0"/>
              <a:t> of </a:t>
            </a:r>
            <a:r>
              <a:rPr lang="fi-FI" dirty="0" err="1"/>
              <a:t>error</a:t>
            </a:r>
            <a:br>
              <a:rPr lang="fi-FI" dirty="0"/>
            </a:br>
            <a:r>
              <a:rPr lang="fi-FI" dirty="0"/>
              <a:t>is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initial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 </a:t>
            </a:r>
            <a:r>
              <a:rPr lang="fi-FI" dirty="0" err="1"/>
              <a:t>coordinate</a:t>
            </a:r>
            <a:r>
              <a:rPr lang="fi-FI" dirty="0"/>
              <a:t> </a:t>
            </a:r>
            <a:r>
              <a:rPr lang="fi-FI" dirty="0" err="1"/>
              <a:t>system</a:t>
            </a:r>
            <a:r>
              <a:rPr lang="fi-FI" dirty="0"/>
              <a:t> is </a:t>
            </a:r>
            <a:r>
              <a:rPr lang="fi-FI" dirty="0" err="1"/>
              <a:t>turning</a:t>
            </a:r>
            <a:r>
              <a:rPr lang="fi-FI" dirty="0"/>
              <a:t> in </a:t>
            </a:r>
            <a:r>
              <a:rPr lang="fi-FI" dirty="0" err="1"/>
              <a:t>space</a:t>
            </a:r>
            <a:r>
              <a:rPr lang="fi-FI" dirty="0"/>
              <a:t> </a:t>
            </a:r>
            <a:r>
              <a:rPr lang="fi-FI" dirty="0" err="1"/>
              <a:t>around</a:t>
            </a:r>
            <a:r>
              <a:rPr lang="fi-FI" dirty="0"/>
              <a:t> y-</a:t>
            </a:r>
            <a:r>
              <a:rPr lang="fi-FI" dirty="0" err="1"/>
              <a:t>axis</a:t>
            </a:r>
            <a:r>
              <a:rPr lang="fi-FI" dirty="0"/>
              <a:t>. As </a:t>
            </a:r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completely</a:t>
            </a:r>
            <a:r>
              <a:rPr lang="fi-FI" dirty="0"/>
              <a:t> </a:t>
            </a:r>
            <a:r>
              <a:rPr lang="fi-FI" dirty="0" err="1"/>
              <a:t>arbitrary</a:t>
            </a:r>
            <a:r>
              <a:rPr lang="fi-FI" dirty="0"/>
              <a:t>, </a:t>
            </a:r>
            <a:br>
              <a:rPr lang="fi-FI" dirty="0"/>
            </a:br>
            <a:r>
              <a:rPr lang="fi-FI" dirty="0"/>
              <a:t>it </a:t>
            </a:r>
            <a:r>
              <a:rPr lang="fi-FI" dirty="0" err="1"/>
              <a:t>doesn’t</a:t>
            </a:r>
            <a:r>
              <a:rPr lang="fi-FI" dirty="0"/>
              <a:t> </a:t>
            </a:r>
            <a:r>
              <a:rPr lang="fi-FI" dirty="0" err="1"/>
              <a:t>matter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. If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to </a:t>
            </a:r>
            <a:r>
              <a:rPr lang="fi-FI" dirty="0" err="1"/>
              <a:t>map</a:t>
            </a:r>
            <a:r>
              <a:rPr lang="fi-FI" dirty="0"/>
              <a:t> </a:t>
            </a:r>
            <a:r>
              <a:rPr lang="fi-FI" dirty="0" err="1"/>
              <a:t>environment</a:t>
            </a:r>
            <a:r>
              <a:rPr lang="fi-FI" dirty="0"/>
              <a:t>, it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matter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88391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28A1900-81F4-4BFC-A656-BDC5ADA6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01" y="465886"/>
            <a:ext cx="9144000" cy="2466975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3A233DC7-A8A9-4293-9720-2F01335B81BC}"/>
              </a:ext>
            </a:extLst>
          </p:cNvPr>
          <p:cNvSpPr txBox="1"/>
          <p:nvPr/>
        </p:nvSpPr>
        <p:spPr>
          <a:xfrm>
            <a:off x="7262648" y="680268"/>
            <a:ext cx="2523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Distribution</a:t>
            </a:r>
            <a:r>
              <a:rPr lang="fi-FI" sz="1200" dirty="0"/>
              <a:t> of </a:t>
            </a:r>
            <a:r>
              <a:rPr lang="fi-FI" sz="1200" dirty="0" err="1"/>
              <a:t>horizontal</a:t>
            </a:r>
            <a:r>
              <a:rPr lang="fi-FI" sz="1200" dirty="0"/>
              <a:t> </a:t>
            </a:r>
            <a:r>
              <a:rPr lang="fi-FI" sz="1200" dirty="0" err="1"/>
              <a:t>flow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6" name="Ellipsi 5">
            <a:extLst>
              <a:ext uri="{FF2B5EF4-FFF2-40B4-BE49-F238E27FC236}">
                <a16:creationId xmlns:a16="http://schemas.microsoft.com/office/drawing/2014/main" id="{A3EA9153-BC17-4DED-89ED-7C2BF3B74E1F}"/>
              </a:ext>
            </a:extLst>
          </p:cNvPr>
          <p:cNvSpPr/>
          <p:nvPr/>
        </p:nvSpPr>
        <p:spPr>
          <a:xfrm>
            <a:off x="2893422" y="957267"/>
            <a:ext cx="2184935" cy="23575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EA966CE5-2B70-4AE7-ABB0-B932CD61A78F}"/>
              </a:ext>
            </a:extLst>
          </p:cNvPr>
          <p:cNvSpPr/>
          <p:nvPr/>
        </p:nvSpPr>
        <p:spPr>
          <a:xfrm>
            <a:off x="1596963" y="1557925"/>
            <a:ext cx="1734065" cy="1871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i 7">
            <a:extLst>
              <a:ext uri="{FF2B5EF4-FFF2-40B4-BE49-F238E27FC236}">
                <a16:creationId xmlns:a16="http://schemas.microsoft.com/office/drawing/2014/main" id="{FAE07DD3-D552-4C9F-8887-11F54B642388}"/>
              </a:ext>
            </a:extLst>
          </p:cNvPr>
          <p:cNvSpPr/>
          <p:nvPr/>
        </p:nvSpPr>
        <p:spPr>
          <a:xfrm>
            <a:off x="4627487" y="530679"/>
            <a:ext cx="2800350" cy="2784157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501564DD-EB13-4314-BAB3-FB08B0A472D8}"/>
              </a:ext>
            </a:extLst>
          </p:cNvPr>
          <p:cNvSpPr txBox="1"/>
          <p:nvPr/>
        </p:nvSpPr>
        <p:spPr>
          <a:xfrm>
            <a:off x="661307" y="4024900"/>
            <a:ext cx="2551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Objects </a:t>
            </a:r>
            <a:r>
              <a:rPr lang="fi-FI" sz="1200" dirty="0" err="1"/>
              <a:t>moving</a:t>
            </a:r>
            <a:r>
              <a:rPr lang="fi-FI" sz="1200" dirty="0"/>
              <a:t> in </a:t>
            </a:r>
            <a:r>
              <a:rPr lang="fi-FI" sz="1200" dirty="0" err="1"/>
              <a:t>opposite</a:t>
            </a:r>
            <a:r>
              <a:rPr lang="fi-FI" sz="1200" dirty="0"/>
              <a:t> </a:t>
            </a:r>
            <a:r>
              <a:rPr lang="fi-FI" sz="1200" dirty="0" err="1"/>
              <a:t>direction</a:t>
            </a:r>
            <a:r>
              <a:rPr lang="fi-FI" sz="1200" dirty="0"/>
              <a:t>?</a:t>
            </a:r>
            <a:endParaRPr lang="en-GB" sz="1200" dirty="0"/>
          </a:p>
        </p:txBody>
      </p: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5214A74B-AFFE-43C0-82EE-B4FECD5EC8E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936849" y="3042432"/>
            <a:ext cx="406301" cy="98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CF82E377-97F8-414F-847F-4E4FD5B37F59}"/>
              </a:ext>
            </a:extLst>
          </p:cNvPr>
          <p:cNvSpPr txBox="1"/>
          <p:nvPr/>
        </p:nvSpPr>
        <p:spPr>
          <a:xfrm>
            <a:off x="2776551" y="3633737"/>
            <a:ext cx="2418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Areas</a:t>
            </a:r>
            <a:r>
              <a:rPr lang="fi-FI" sz="1200" dirty="0"/>
              <a:t> </a:t>
            </a:r>
            <a:r>
              <a:rPr lang="fi-FI" sz="1200" dirty="0" err="1"/>
              <a:t>without</a:t>
            </a:r>
            <a:r>
              <a:rPr lang="fi-FI" sz="1200" dirty="0"/>
              <a:t> </a:t>
            </a:r>
            <a:r>
              <a:rPr lang="fi-FI" sz="1200" dirty="0" err="1"/>
              <a:t>high</a:t>
            </a:r>
            <a:r>
              <a:rPr lang="fi-FI" sz="1200" dirty="0"/>
              <a:t> </a:t>
            </a:r>
            <a:r>
              <a:rPr lang="fi-FI" sz="1200" dirty="0" err="1"/>
              <a:t>fequency</a:t>
            </a:r>
            <a:r>
              <a:rPr lang="fi-FI" sz="1200" dirty="0"/>
              <a:t> </a:t>
            </a:r>
            <a:r>
              <a:rPr lang="fi-FI" sz="1200" dirty="0" err="1"/>
              <a:t>details</a:t>
            </a:r>
            <a:endParaRPr lang="en-GB" sz="12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0EABFB4E-AFF0-42B7-85EA-0A476F651050}"/>
              </a:ext>
            </a:extLst>
          </p:cNvPr>
          <p:cNvCxnSpPr>
            <a:stCxn id="14" idx="0"/>
          </p:cNvCxnSpPr>
          <p:nvPr/>
        </p:nvCxnSpPr>
        <p:spPr>
          <a:xfrm flipV="1">
            <a:off x="3985889" y="2849147"/>
            <a:ext cx="0" cy="784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68553F1E-F016-450B-AE34-D95E86A543AD}"/>
              </a:ext>
            </a:extLst>
          </p:cNvPr>
          <p:cNvSpPr txBox="1"/>
          <p:nvPr/>
        </p:nvSpPr>
        <p:spPr>
          <a:xfrm>
            <a:off x="5628627" y="3689635"/>
            <a:ext cx="921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Usable</a:t>
            </a:r>
            <a:r>
              <a:rPr lang="fi-FI" sz="1200" dirty="0"/>
              <a:t> </a:t>
            </a:r>
            <a:r>
              <a:rPr lang="fi-FI" sz="1200" dirty="0" err="1"/>
              <a:t>area</a:t>
            </a:r>
            <a:endParaRPr lang="en-GB" sz="1200" dirty="0"/>
          </a:p>
        </p:txBody>
      </p:sp>
      <p:cxnSp>
        <p:nvCxnSpPr>
          <p:cNvPr id="19" name="Suora nuoliyhdysviiva 18">
            <a:extLst>
              <a:ext uri="{FF2B5EF4-FFF2-40B4-BE49-F238E27FC236}">
                <a16:creationId xmlns:a16="http://schemas.microsoft.com/office/drawing/2014/main" id="{1942C53E-FA43-451D-AC21-5352047CA8AA}"/>
              </a:ext>
            </a:extLst>
          </p:cNvPr>
          <p:cNvCxnSpPr/>
          <p:nvPr/>
        </p:nvCxnSpPr>
        <p:spPr>
          <a:xfrm flipH="1" flipV="1">
            <a:off x="6027662" y="2932861"/>
            <a:ext cx="68338" cy="700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iruutu 19">
            <a:extLst>
              <a:ext uri="{FF2B5EF4-FFF2-40B4-BE49-F238E27FC236}">
                <a16:creationId xmlns:a16="http://schemas.microsoft.com/office/drawing/2014/main" id="{3736DA36-36C3-45C5-88C4-CE928EFB5C84}"/>
              </a:ext>
            </a:extLst>
          </p:cNvPr>
          <p:cNvSpPr txBox="1"/>
          <p:nvPr/>
        </p:nvSpPr>
        <p:spPr>
          <a:xfrm>
            <a:off x="3415857" y="4572995"/>
            <a:ext cx="76426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Ad</a:t>
            </a:r>
            <a:r>
              <a:rPr lang="fi-FI" dirty="0"/>
              <a:t> hoc </a:t>
            </a:r>
            <a:r>
              <a:rPr lang="fi-FI" dirty="0" err="1"/>
              <a:t>algorithm</a:t>
            </a:r>
            <a:r>
              <a:rPr lang="fi-FI" dirty="0"/>
              <a:t> to </a:t>
            </a:r>
            <a:r>
              <a:rPr lang="fi-FI" dirty="0" err="1"/>
              <a:t>determine</a:t>
            </a:r>
            <a:r>
              <a:rPr lang="fi-FI" dirty="0"/>
              <a:t> ’</a:t>
            </a:r>
            <a:r>
              <a:rPr lang="fi-FI" dirty="0" err="1"/>
              <a:t>average</a:t>
            </a:r>
            <a:r>
              <a:rPr lang="fi-FI" dirty="0"/>
              <a:t>’ </a:t>
            </a:r>
            <a:r>
              <a:rPr lang="fi-FI" dirty="0" err="1"/>
              <a:t>background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Determine</a:t>
            </a:r>
            <a:r>
              <a:rPr lang="fi-FI" dirty="0"/>
              <a:t> main </a:t>
            </a:r>
            <a:r>
              <a:rPr lang="fi-FI" dirty="0" err="1"/>
              <a:t>direction</a:t>
            </a:r>
            <a:r>
              <a:rPr lang="fi-FI" dirty="0"/>
              <a:t> (+/-)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calculating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of </a:t>
            </a:r>
            <a:r>
              <a:rPr lang="fi-FI" dirty="0" err="1"/>
              <a:t>flows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Drop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flows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opposite</a:t>
            </a:r>
            <a:r>
              <a:rPr lang="fi-FI" dirty="0"/>
              <a:t> </a:t>
            </a:r>
            <a:r>
              <a:rPr lang="fi-FI" dirty="0" err="1"/>
              <a:t>direction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Calculate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flows</a:t>
            </a:r>
            <a:r>
              <a:rPr lang="fi-FI" dirty="0"/>
              <a:t> in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direction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Drop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flows</a:t>
            </a:r>
            <a:r>
              <a:rPr lang="fi-FI" dirty="0"/>
              <a:t> </a:t>
            </a:r>
            <a:r>
              <a:rPr lang="fi-FI" dirty="0" err="1"/>
              <a:t>whose</a:t>
            </a:r>
            <a:r>
              <a:rPr lang="fi-FI" dirty="0"/>
              <a:t> </a:t>
            </a:r>
            <a:r>
              <a:rPr lang="fi-FI" dirty="0" err="1"/>
              <a:t>absolute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is </a:t>
            </a:r>
            <a:r>
              <a:rPr lang="fi-FI" dirty="0" err="1"/>
              <a:t>below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Determine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final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calculating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remaining</a:t>
            </a:r>
            <a:r>
              <a:rPr lang="fi-FI" dirty="0"/>
              <a:t> </a:t>
            </a:r>
            <a:r>
              <a:rPr lang="fi-FI" dirty="0" err="1"/>
              <a:t>flows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76615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7D53394F-CCC8-4976-B01D-36E8BE1BF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12" y="635967"/>
            <a:ext cx="4742857" cy="3209524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25C1907A-6767-4F17-9EE2-DFBCE92868CD}"/>
              </a:ext>
            </a:extLst>
          </p:cNvPr>
          <p:cNvSpPr txBox="1"/>
          <p:nvPr/>
        </p:nvSpPr>
        <p:spPr>
          <a:xfrm>
            <a:off x="907412" y="4563035"/>
            <a:ext cx="6011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Naive</a:t>
            </a:r>
            <a:r>
              <a:rPr lang="fi-FI" dirty="0"/>
              <a:t> </a:t>
            </a:r>
            <a:r>
              <a:rPr lang="fi-FI" dirty="0" err="1"/>
              <a:t>ad</a:t>
            </a:r>
            <a:r>
              <a:rPr lang="fi-FI" dirty="0"/>
              <a:t> hoc </a:t>
            </a:r>
            <a:r>
              <a:rPr lang="fi-FI" dirty="0" err="1"/>
              <a:t>algorithm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a </a:t>
            </a:r>
            <a:r>
              <a:rPr lang="fi-FI" dirty="0" err="1"/>
              <a:t>starting</a:t>
            </a:r>
            <a:r>
              <a:rPr lang="fi-FI" dirty="0"/>
              <a:t> </a:t>
            </a:r>
            <a:r>
              <a:rPr lang="fi-FI" dirty="0" err="1"/>
              <a:t>point</a:t>
            </a:r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076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8146D70-1DC4-4B2B-B500-EE03AE55CA77}"/>
              </a:ext>
            </a:extLst>
          </p:cNvPr>
          <p:cNvSpPr txBox="1"/>
          <p:nvPr/>
        </p:nvSpPr>
        <p:spPr>
          <a:xfrm>
            <a:off x="555171" y="849086"/>
            <a:ext cx="1090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 1. Lucas-</a:t>
            </a:r>
            <a:r>
              <a:rPr lang="fi-FI" dirty="0" err="1"/>
              <a:t>Kanade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is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possibility</a:t>
            </a:r>
            <a:r>
              <a:rPr lang="fi-FI" dirty="0"/>
              <a:t>. It </a:t>
            </a:r>
            <a:r>
              <a:rPr lang="fi-FI" dirty="0" err="1"/>
              <a:t>concentrades</a:t>
            </a:r>
            <a:r>
              <a:rPr lang="fi-FI" dirty="0"/>
              <a:t> on </a:t>
            </a:r>
            <a:r>
              <a:rPr lang="fi-FI" dirty="0" err="1"/>
              <a:t>areas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texture</a:t>
            </a:r>
            <a:r>
              <a:rPr lang="fi-FI" dirty="0"/>
              <a:t> and </a:t>
            </a:r>
            <a:r>
              <a:rPr lang="fi-FI" dirty="0" err="1"/>
              <a:t>high</a:t>
            </a:r>
            <a:r>
              <a:rPr lang="fi-FI" dirty="0"/>
              <a:t> </a:t>
            </a:r>
            <a:r>
              <a:rPr lang="fi-FI" dirty="0" err="1"/>
              <a:t>frequency</a:t>
            </a:r>
            <a:r>
              <a:rPr lang="fi-FI" dirty="0"/>
              <a:t> </a:t>
            </a:r>
            <a:r>
              <a:rPr lang="fi-FI" dirty="0" err="1"/>
              <a:t>details</a:t>
            </a:r>
            <a:r>
              <a:rPr lang="fi-FI" dirty="0"/>
              <a:t>. </a:t>
            </a:r>
            <a:r>
              <a:rPr lang="fi-FI" dirty="0" err="1"/>
              <a:t>Anyway</a:t>
            </a:r>
            <a:r>
              <a:rPr lang="fi-FI" dirty="0"/>
              <a:t>, </a:t>
            </a:r>
            <a:r>
              <a:rPr lang="fi-FI" dirty="0" err="1"/>
              <a:t>areas</a:t>
            </a:r>
            <a:r>
              <a:rPr lang="fi-FI" dirty="0"/>
              <a:t> </a:t>
            </a:r>
            <a:r>
              <a:rPr lang="fi-FI" dirty="0" err="1"/>
              <a:t>corresponding</a:t>
            </a:r>
            <a:r>
              <a:rPr lang="fi-FI" dirty="0"/>
              <a:t> to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eliminated</a:t>
            </a:r>
            <a:r>
              <a:rPr lang="fi-FI" dirty="0"/>
              <a:t>.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A4EB19BE-E950-4859-9B63-B94FDC5C6AE0}"/>
              </a:ext>
            </a:extLst>
          </p:cNvPr>
          <p:cNvSpPr txBox="1"/>
          <p:nvPr/>
        </p:nvSpPr>
        <p:spPr>
          <a:xfrm>
            <a:off x="555171" y="2226129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 2. KITTI dataset </a:t>
            </a:r>
            <a:r>
              <a:rPr lang="fi-FI" dirty="0" err="1"/>
              <a:t>includes</a:t>
            </a:r>
            <a:r>
              <a:rPr lang="fi-FI" dirty="0"/>
              <a:t> 6 DOF data for </a:t>
            </a:r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. </a:t>
            </a:r>
            <a:r>
              <a:rPr lang="fi-FI" dirty="0" err="1"/>
              <a:t>Lots</a:t>
            </a:r>
            <a:r>
              <a:rPr lang="fi-FI" dirty="0"/>
              <a:t> of data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!!!</a:t>
            </a:r>
          </a:p>
          <a:p>
            <a:endParaRPr lang="en-GB" dirty="0"/>
          </a:p>
        </p:txBody>
      </p:sp>
      <p:pic>
        <p:nvPicPr>
          <p:cNvPr id="6" name="Picture 2" descr="Image result for lamp on">
            <a:extLst>
              <a:ext uri="{FF2B5EF4-FFF2-40B4-BE49-F238E27FC236}">
                <a16:creationId xmlns:a16="http://schemas.microsoft.com/office/drawing/2014/main" id="{239CDEEE-90FC-43DA-BE2C-89BA22659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825" y="2595461"/>
            <a:ext cx="2932274" cy="293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1F7BF1EA-F6A4-4F5E-8FB8-AF2BA563A4FC}"/>
              </a:ext>
            </a:extLst>
          </p:cNvPr>
          <p:cNvSpPr txBox="1"/>
          <p:nvPr/>
        </p:nvSpPr>
        <p:spPr>
          <a:xfrm>
            <a:off x="9142706" y="5639582"/>
            <a:ext cx="16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topic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344F20D6-2566-4988-858F-C547C76A9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78" y="2872460"/>
            <a:ext cx="5855072" cy="38188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7573125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COCO Dataset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17434DF8-2916-4BCA-B6AA-281045A9F33A}"/>
              </a:ext>
            </a:extLst>
          </p:cNvPr>
          <p:cNvSpPr txBox="1"/>
          <p:nvPr/>
        </p:nvSpPr>
        <p:spPr>
          <a:xfrm>
            <a:off x="5132572" y="4389354"/>
            <a:ext cx="41081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Why</a:t>
            </a:r>
            <a:r>
              <a:rPr lang="fi-FI" dirty="0"/>
              <a:t>?</a:t>
            </a:r>
          </a:p>
          <a:p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171 </a:t>
            </a:r>
            <a:r>
              <a:rPr lang="fi-FI" dirty="0" err="1"/>
              <a:t>everyday</a:t>
            </a:r>
            <a:r>
              <a:rPr lang="fi-FI" dirty="0"/>
              <a:t> </a:t>
            </a:r>
            <a:r>
              <a:rPr lang="fi-FI" dirty="0" err="1"/>
              <a:t>common</a:t>
            </a:r>
            <a:r>
              <a:rPr lang="fi-FI" dirty="0"/>
              <a:t> </a:t>
            </a:r>
            <a:r>
              <a:rPr lang="fi-FI" dirty="0" err="1"/>
              <a:t>categories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Large</a:t>
            </a:r>
            <a:r>
              <a:rPr lang="fi-FI" dirty="0"/>
              <a:t> </a:t>
            </a:r>
            <a:r>
              <a:rPr lang="fi-FI" dirty="0" err="1"/>
              <a:t>amount</a:t>
            </a:r>
            <a:r>
              <a:rPr lang="fi-FI" dirty="0"/>
              <a:t> of </a:t>
            </a:r>
            <a:r>
              <a:rPr lang="fi-FI" dirty="0" err="1"/>
              <a:t>images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Good</a:t>
            </a:r>
            <a:r>
              <a:rPr lang="fi-FI" dirty="0"/>
              <a:t>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Emerging</a:t>
            </a:r>
            <a:r>
              <a:rPr lang="fi-FI" dirty="0"/>
              <a:t> </a:t>
            </a:r>
            <a:r>
              <a:rPr lang="fi-FI" dirty="0" err="1"/>
              <a:t>support</a:t>
            </a:r>
            <a:r>
              <a:rPr lang="fi-FI" dirty="0"/>
              <a:t> for </a:t>
            </a:r>
            <a:r>
              <a:rPr lang="fi-FI" dirty="0" err="1"/>
              <a:t>implementations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Captions</a:t>
            </a:r>
            <a:endParaRPr lang="fi-FI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49C9B74B-D929-48F0-B9BB-8F5B3A4F7C8D}"/>
              </a:ext>
            </a:extLst>
          </p:cNvPr>
          <p:cNvSpPr txBox="1"/>
          <p:nvPr/>
        </p:nvSpPr>
        <p:spPr>
          <a:xfrm>
            <a:off x="5053058" y="437321"/>
            <a:ext cx="281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Common</a:t>
            </a:r>
            <a:r>
              <a:rPr lang="fi-FI" dirty="0"/>
              <a:t> Objects in </a:t>
            </a:r>
            <a:r>
              <a:rPr lang="fi-FI" dirty="0" err="1"/>
              <a:t>Context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83D4F707-9BFE-44CE-9ACA-1FC0B9A30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41" y="1057524"/>
            <a:ext cx="3754333" cy="311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376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F1625FC8-C1BF-452D-A2C7-6AD511A67883}"/>
              </a:ext>
            </a:extLst>
          </p:cNvPr>
          <p:cNvSpPr txBox="1"/>
          <p:nvPr/>
        </p:nvSpPr>
        <p:spPr>
          <a:xfrm>
            <a:off x="263951" y="207390"/>
            <a:ext cx="229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COCO </a:t>
            </a:r>
            <a:r>
              <a:rPr lang="fi-FI" dirty="0" err="1"/>
              <a:t>things</a:t>
            </a:r>
            <a:r>
              <a:rPr lang="fi-FI" dirty="0"/>
              <a:t> (=</a:t>
            </a:r>
            <a:r>
              <a:rPr lang="fi-FI" dirty="0" err="1"/>
              <a:t>bodies</a:t>
            </a:r>
            <a:r>
              <a:rPr lang="fi-FI" dirty="0"/>
              <a:t>)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46253488-0719-4E69-830D-0495ABF7C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687" y="1385887"/>
            <a:ext cx="3286125" cy="40862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028522B-8B8A-492F-9638-37CB1AC4B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39" y="1225631"/>
            <a:ext cx="32670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990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F1625FC8-C1BF-452D-A2C7-6AD511A67883}"/>
              </a:ext>
            </a:extLst>
          </p:cNvPr>
          <p:cNvSpPr txBox="1"/>
          <p:nvPr/>
        </p:nvSpPr>
        <p:spPr>
          <a:xfrm>
            <a:off x="263951" y="207390"/>
            <a:ext cx="1209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COCO </a:t>
            </a:r>
            <a:r>
              <a:rPr lang="fi-FI" dirty="0" err="1"/>
              <a:t>stuff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E96EE440-BC6D-4EDD-8883-0C42DAA56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33" y="1137906"/>
            <a:ext cx="3724275" cy="42005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31A5F5F1-15EB-442D-B0F0-F020A7AD2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682" y="1043638"/>
            <a:ext cx="33432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749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B363CC6-495A-4E7D-AD28-AB85D72D9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59" y="763571"/>
            <a:ext cx="10389871" cy="5849332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BCF13289-3958-4B13-8093-A12EE309897D}"/>
              </a:ext>
            </a:extLst>
          </p:cNvPr>
          <p:cNvSpPr txBox="1"/>
          <p:nvPr/>
        </p:nvSpPr>
        <p:spPr>
          <a:xfrm>
            <a:off x="363459" y="245097"/>
            <a:ext cx="9307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ShadowWorld</a:t>
            </a:r>
            <a:r>
              <a:rPr lang="fi-FI" dirty="0"/>
              <a:t> 4.0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interface</a:t>
            </a:r>
            <a:r>
              <a:rPr lang="fi-FI" dirty="0"/>
              <a:t> for COCO (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faster</a:t>
            </a:r>
            <a:r>
              <a:rPr lang="fi-FI" dirty="0"/>
              <a:t> </a:t>
            </a:r>
            <a:r>
              <a:rPr lang="fi-FI" dirty="0" err="1"/>
              <a:t>rcnn</a:t>
            </a:r>
            <a:r>
              <a:rPr lang="fi-FI" dirty="0"/>
              <a:t>/resnet101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):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54727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Semantic Segmentation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17434DF8-2916-4BCA-B6AA-281045A9F33A}"/>
              </a:ext>
            </a:extLst>
          </p:cNvPr>
          <p:cNvSpPr txBox="1"/>
          <p:nvPr/>
        </p:nvSpPr>
        <p:spPr>
          <a:xfrm>
            <a:off x="5053058" y="4138655"/>
            <a:ext cx="5625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Why</a:t>
            </a:r>
            <a:r>
              <a:rPr lang="fi-FI" dirty="0"/>
              <a:t>?</a:t>
            </a:r>
          </a:p>
          <a:p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goal</a:t>
            </a:r>
            <a:r>
              <a:rPr lang="fi-FI" dirty="0"/>
              <a:t> is to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rich</a:t>
            </a:r>
            <a:r>
              <a:rPr lang="fi-FI" dirty="0"/>
              <a:t> </a:t>
            </a:r>
            <a:r>
              <a:rPr lang="fi-FI" dirty="0" err="1"/>
              <a:t>view</a:t>
            </a:r>
            <a:r>
              <a:rPr lang="fi-FI" dirty="0"/>
              <a:t> </a:t>
            </a:r>
            <a:r>
              <a:rPr lang="fi-FI" dirty="0" err="1"/>
              <a:t>description</a:t>
            </a:r>
            <a:r>
              <a:rPr lang="fi-FI" dirty="0"/>
              <a:t>. For </a:t>
            </a:r>
            <a:r>
              <a:rPr lang="fi-FI" dirty="0" err="1"/>
              <a:t>that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bodies</a:t>
            </a:r>
            <a:r>
              <a:rPr lang="fi-FI" dirty="0"/>
              <a:t> (</a:t>
            </a:r>
            <a:r>
              <a:rPr lang="fi-FI" dirty="0" err="1"/>
              <a:t>things</a:t>
            </a:r>
            <a:r>
              <a:rPr lang="fi-FI" dirty="0"/>
              <a:t>) and </a:t>
            </a:r>
            <a:r>
              <a:rPr lang="fi-FI" dirty="0" err="1"/>
              <a:t>context</a:t>
            </a:r>
            <a:r>
              <a:rPr lang="fi-FI" dirty="0"/>
              <a:t> (</a:t>
            </a:r>
            <a:r>
              <a:rPr lang="fi-FI" dirty="0" err="1"/>
              <a:t>stuff</a:t>
            </a:r>
            <a:r>
              <a:rPr lang="fi-FI" dirty="0"/>
              <a:t>).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7D841777-1CC6-4924-A72D-AEB98E852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058" y="204997"/>
            <a:ext cx="5772944" cy="251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51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B5FE555-1B84-4949-ACF5-165ACC6FAF87}"/>
              </a:ext>
            </a:extLst>
          </p:cNvPr>
          <p:cNvSpPr txBox="1"/>
          <p:nvPr/>
        </p:nvSpPr>
        <p:spPr>
          <a:xfrm>
            <a:off x="5280979" y="259536"/>
            <a:ext cx="2241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Specification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Stereo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information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Outdoor</a:t>
            </a:r>
            <a:r>
              <a:rPr lang="fi-FI" sz="1200" dirty="0"/>
              <a:t> + </a:t>
            </a:r>
            <a:r>
              <a:rPr lang="fi-FI" sz="1200" dirty="0" err="1"/>
              <a:t>indoor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Odometry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86387667-724A-43C7-9ABB-C60DF7B6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2110605"/>
            <a:ext cx="6262447" cy="3131224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90298EE-B28B-4A11-8013-3CB1F6ED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98" y="256797"/>
            <a:ext cx="3406643" cy="1665788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2F92C9C-E05E-4B3E-83E8-EDD4E9E9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222" y="4987081"/>
            <a:ext cx="1883142" cy="161412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71FB697B-855A-474A-8A9F-B0D8AFC05157}"/>
              </a:ext>
            </a:extLst>
          </p:cNvPr>
          <p:cNvSpPr txBox="1"/>
          <p:nvPr/>
        </p:nvSpPr>
        <p:spPr>
          <a:xfrm>
            <a:off x="5184775" y="6025663"/>
            <a:ext cx="2779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rgbClr val="FF0000"/>
                </a:solidFill>
              </a:rPr>
              <a:t>Open </a:t>
            </a:r>
            <a:r>
              <a:rPr lang="fi-FI" sz="1200" dirty="0" err="1">
                <a:solidFill>
                  <a:srgbClr val="FF0000"/>
                </a:solidFill>
              </a:rPr>
              <a:t>question</a:t>
            </a:r>
            <a:r>
              <a:rPr lang="fi-FI" sz="1200" dirty="0">
                <a:solidFill>
                  <a:srgbClr val="FF0000"/>
                </a:solidFill>
              </a:rPr>
              <a:t>: </a:t>
            </a:r>
            <a:r>
              <a:rPr lang="fi-FI" sz="1200" dirty="0" err="1">
                <a:solidFill>
                  <a:srgbClr val="FF0000"/>
                </a:solidFill>
              </a:rPr>
              <a:t>Indoor</a:t>
            </a:r>
            <a:r>
              <a:rPr lang="fi-FI" sz="1200" dirty="0">
                <a:solidFill>
                  <a:srgbClr val="FF0000"/>
                </a:solidFill>
              </a:rPr>
              <a:t>? </a:t>
            </a:r>
            <a:r>
              <a:rPr lang="fi-FI" sz="1200" dirty="0" err="1">
                <a:solidFill>
                  <a:srgbClr val="FF0000"/>
                </a:solidFill>
              </a:rPr>
              <a:t>Self</a:t>
            </a:r>
            <a:r>
              <a:rPr lang="fi-FI" sz="1200" dirty="0">
                <a:solidFill>
                  <a:srgbClr val="FF0000"/>
                </a:solidFill>
              </a:rPr>
              <a:t> </a:t>
            </a:r>
            <a:r>
              <a:rPr lang="fi-FI" sz="1200" dirty="0" err="1">
                <a:solidFill>
                  <a:srgbClr val="FF0000"/>
                </a:solidFill>
              </a:rPr>
              <a:t>generated</a:t>
            </a:r>
            <a:r>
              <a:rPr lang="fi-FI" sz="1200" dirty="0">
                <a:solidFill>
                  <a:srgbClr val="FF0000"/>
                </a:solidFill>
              </a:rPr>
              <a:t>?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979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64D49CC-1E17-4B58-A581-7A881A711CF8}"/>
              </a:ext>
            </a:extLst>
          </p:cNvPr>
          <p:cNvSpPr txBox="1"/>
          <p:nvPr/>
        </p:nvSpPr>
        <p:spPr>
          <a:xfrm>
            <a:off x="532737" y="874643"/>
            <a:ext cx="10041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Unfortenately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is no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for COCO </a:t>
            </a: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detection</a:t>
            </a:r>
            <a:r>
              <a:rPr lang="fi-FI" dirty="0"/>
              <a:t>. </a:t>
            </a:r>
            <a:r>
              <a:rPr lang="fi-FI" dirty="0" err="1"/>
              <a:t>However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Caffe</a:t>
            </a:r>
            <a:endParaRPr lang="fi-FI" dirty="0"/>
          </a:p>
          <a:p>
            <a:r>
              <a:rPr lang="fi-FI" dirty="0" err="1"/>
              <a:t>implementations</a:t>
            </a:r>
            <a:r>
              <a:rPr lang="fi-FI" dirty="0"/>
              <a:t>. For </a:t>
            </a:r>
            <a:r>
              <a:rPr lang="fi-FI" dirty="0" err="1"/>
              <a:t>those</a:t>
            </a:r>
            <a:r>
              <a:rPr lang="fi-FI" dirty="0"/>
              <a:t> </a:t>
            </a:r>
            <a:r>
              <a:rPr lang="fi-FI" dirty="0" err="1"/>
              <a:t>implementations</a:t>
            </a:r>
            <a:r>
              <a:rPr lang="fi-FI" dirty="0"/>
              <a:t>, </a:t>
            </a:r>
            <a:r>
              <a:rPr lang="fi-FI" dirty="0" err="1"/>
              <a:t>necessary</a:t>
            </a:r>
            <a:r>
              <a:rPr lang="fi-FI" dirty="0"/>
              <a:t> </a:t>
            </a:r>
            <a:r>
              <a:rPr lang="fi-FI" dirty="0" err="1"/>
              <a:t>files</a:t>
            </a:r>
            <a:r>
              <a:rPr lang="fi-FI" dirty="0"/>
              <a:t> for </a:t>
            </a:r>
            <a:r>
              <a:rPr lang="fi-FI" dirty="0" err="1"/>
              <a:t>converting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 into </a:t>
            </a:r>
            <a:r>
              <a:rPr lang="fi-FI" dirty="0" err="1"/>
              <a:t>OpenCV</a:t>
            </a:r>
            <a:r>
              <a:rPr lang="fi-FI" dirty="0"/>
              <a:t> DNN</a:t>
            </a:r>
          </a:p>
          <a:p>
            <a:r>
              <a:rPr lang="fi-FI" dirty="0" err="1"/>
              <a:t>could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found</a:t>
            </a:r>
            <a:r>
              <a:rPr lang="fi-FI" dirty="0"/>
              <a:t>.</a:t>
            </a:r>
            <a:endParaRPr lang="en-GB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3C1CDBAB-37AC-4F7B-B7E8-B0BFDA1BB554}"/>
              </a:ext>
            </a:extLst>
          </p:cNvPr>
          <p:cNvSpPr txBox="1"/>
          <p:nvPr/>
        </p:nvSpPr>
        <p:spPr>
          <a:xfrm>
            <a:off x="532737" y="2215299"/>
            <a:ext cx="94622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Options</a:t>
            </a:r>
            <a:r>
              <a:rPr lang="fi-FI" dirty="0"/>
              <a:t> to </a:t>
            </a:r>
            <a:r>
              <a:rPr lang="fi-FI" dirty="0" err="1"/>
              <a:t>continue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Wait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is </a:t>
            </a:r>
            <a:r>
              <a:rPr lang="fi-FI" dirty="0" err="1"/>
              <a:t>available</a:t>
            </a:r>
            <a:r>
              <a:rPr lang="fi-FI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Learn</a:t>
            </a:r>
            <a:r>
              <a:rPr lang="fi-FI" dirty="0"/>
              <a:t> </a:t>
            </a:r>
            <a:r>
              <a:rPr lang="fi-FI" dirty="0" err="1"/>
              <a:t>Caffe</a:t>
            </a:r>
            <a:r>
              <a:rPr lang="fi-FI" dirty="0"/>
              <a:t> and </a:t>
            </a:r>
            <a:r>
              <a:rPr lang="fi-FI" dirty="0" err="1"/>
              <a:t>export</a:t>
            </a:r>
            <a:r>
              <a:rPr lang="fi-FI" dirty="0"/>
              <a:t> an </a:t>
            </a:r>
            <a:r>
              <a:rPr lang="fi-FI" dirty="0" err="1"/>
              <a:t>implementation</a:t>
            </a:r>
            <a:r>
              <a:rPr lang="fi-FI" dirty="0"/>
              <a:t> into </a:t>
            </a:r>
            <a:r>
              <a:rPr lang="fi-FI" dirty="0" err="1"/>
              <a:t>TensorFlow</a:t>
            </a:r>
            <a:r>
              <a:rPr lang="fi-FI" dirty="0"/>
              <a:t> (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construct</a:t>
            </a:r>
            <a:r>
              <a:rPr lang="fi-FI" dirty="0"/>
              <a:t> a bridge </a:t>
            </a:r>
            <a:r>
              <a:rPr lang="fi-FI" dirty="0" err="1"/>
              <a:t>from</a:t>
            </a:r>
            <a:br>
              <a:rPr lang="fi-FI" dirty="0"/>
            </a:br>
            <a:r>
              <a:rPr lang="fi-FI" dirty="0" err="1"/>
              <a:t>Caffe</a:t>
            </a:r>
            <a:r>
              <a:rPr lang="fi-FI" dirty="0"/>
              <a:t> to </a:t>
            </a:r>
            <a:r>
              <a:rPr lang="fi-FI" dirty="0" err="1"/>
              <a:t>TensorFlow</a:t>
            </a:r>
            <a:r>
              <a:rPr lang="fi-FI" dirty="0"/>
              <a:t>).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Take</a:t>
            </a:r>
            <a:r>
              <a:rPr lang="fi-FI" dirty="0"/>
              <a:t> </a:t>
            </a:r>
            <a:r>
              <a:rPr lang="fi-FI" dirty="0" err="1"/>
              <a:t>existing</a:t>
            </a:r>
            <a:r>
              <a:rPr lang="fi-FI" dirty="0"/>
              <a:t>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(for </a:t>
            </a:r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DeepLab</a:t>
            </a:r>
            <a:r>
              <a:rPr lang="fi-FI" dirty="0"/>
              <a:t>/Pascal VOC 2012) and</a:t>
            </a:r>
            <a:r>
              <a:rPr lang="en-GB" dirty="0"/>
              <a:t> use</a:t>
            </a:r>
            <a:br>
              <a:rPr lang="en-GB" dirty="0"/>
            </a:br>
            <a:r>
              <a:rPr lang="en-GB" dirty="0"/>
              <a:t>transfer learning to adapt into COCO.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/>
              <a:t>T</a:t>
            </a:r>
            <a:r>
              <a:rPr lang="en-GB" dirty="0"/>
              <a:t>each a TensorFlow network from scratch.</a:t>
            </a:r>
            <a:endParaRPr lang="fi-FI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8047A873-E66D-4595-9AF0-C98E0ABCC2AF}"/>
              </a:ext>
            </a:extLst>
          </p:cNvPr>
          <p:cNvSpPr txBox="1"/>
          <p:nvPr/>
        </p:nvSpPr>
        <p:spPr>
          <a:xfrm>
            <a:off x="532737" y="4751109"/>
            <a:ext cx="109833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 </a:t>
            </a:r>
            <a:r>
              <a:rPr lang="fi-FI" dirty="0" err="1"/>
              <a:t>chose</a:t>
            </a:r>
            <a:r>
              <a:rPr lang="fi-FI" dirty="0"/>
              <a:t> to </a:t>
            </a:r>
            <a:r>
              <a:rPr lang="fi-FI" dirty="0" err="1"/>
              <a:t>wait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July</a:t>
            </a:r>
            <a:r>
              <a:rPr lang="fi-FI" dirty="0"/>
              <a:t> 2018. If </a:t>
            </a:r>
            <a:r>
              <a:rPr lang="fi-FI" dirty="0" err="1"/>
              <a:t>there</a:t>
            </a:r>
            <a:r>
              <a:rPr lang="fi-FI" dirty="0"/>
              <a:t> is no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at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, option 2 is </a:t>
            </a:r>
            <a:r>
              <a:rPr lang="fi-FI" dirty="0" err="1"/>
              <a:t>followed</a:t>
            </a:r>
            <a:r>
              <a:rPr lang="fi-FI" dirty="0"/>
              <a:t>.</a:t>
            </a:r>
            <a:br>
              <a:rPr lang="fi-FI" dirty="0"/>
            </a:br>
            <a:r>
              <a:rPr lang="fi-FI" dirty="0"/>
              <a:t>If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fails</a:t>
            </a:r>
            <a:r>
              <a:rPr lang="fi-FI" dirty="0"/>
              <a:t>, option 3 is </a:t>
            </a:r>
            <a:r>
              <a:rPr lang="fi-FI" dirty="0" err="1"/>
              <a:t>taken</a:t>
            </a:r>
            <a:r>
              <a:rPr lang="fi-FI" dirty="0"/>
              <a:t>. Option 4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tempting</a:t>
            </a:r>
            <a:r>
              <a:rPr lang="fi-FI" dirty="0"/>
              <a:t>, </a:t>
            </a:r>
            <a:r>
              <a:rPr lang="fi-FI" dirty="0" err="1"/>
              <a:t>with</a:t>
            </a:r>
            <a:r>
              <a:rPr lang="fi-FI" dirty="0"/>
              <a:t> a </a:t>
            </a:r>
            <a:r>
              <a:rPr lang="fi-FI" dirty="0" err="1"/>
              <a:t>lot</a:t>
            </a:r>
            <a:r>
              <a:rPr lang="fi-FI" dirty="0"/>
              <a:t> to </a:t>
            </a:r>
            <a:r>
              <a:rPr lang="fi-FI" dirty="0" err="1"/>
              <a:t>learn</a:t>
            </a:r>
            <a:r>
              <a:rPr lang="fi-FI" dirty="0"/>
              <a:t>. </a:t>
            </a:r>
            <a:r>
              <a:rPr lang="fi-FI" dirty="0" err="1"/>
              <a:t>However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br>
              <a:rPr lang="fi-FI" dirty="0"/>
            </a:b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parts</a:t>
            </a:r>
            <a:r>
              <a:rPr lang="fi-FI" dirty="0"/>
              <a:t> and </a:t>
            </a:r>
            <a:r>
              <a:rPr lang="fi-FI" dirty="0" err="1"/>
              <a:t>hyperparameter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process</a:t>
            </a:r>
            <a:r>
              <a:rPr lang="fi-FI" dirty="0"/>
              <a:t>,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option 4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avoided</a:t>
            </a:r>
            <a:r>
              <a:rPr lang="fi-FI" dirty="0"/>
              <a:t>.</a:t>
            </a:r>
            <a:br>
              <a:rPr lang="fi-FI" dirty="0"/>
            </a:br>
            <a:r>
              <a:rPr lang="fi-FI" dirty="0"/>
              <a:t>If it </a:t>
            </a:r>
            <a:r>
              <a:rPr lang="fi-FI" dirty="0" err="1"/>
              <a:t>were</a:t>
            </a:r>
            <a:r>
              <a:rPr lang="fi-FI" dirty="0"/>
              <a:t> </a:t>
            </a:r>
            <a:r>
              <a:rPr lang="fi-FI" dirty="0" err="1"/>
              <a:t>followed</a:t>
            </a:r>
            <a:r>
              <a:rPr lang="fi-FI" dirty="0"/>
              <a:t>, it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a </a:t>
            </a:r>
            <a:r>
              <a:rPr lang="fi-FI" dirty="0" err="1"/>
              <a:t>great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topic</a:t>
            </a:r>
            <a:r>
              <a:rPr lang="fi-FI" dirty="0"/>
              <a:t>. It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require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services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free</a:t>
            </a:r>
            <a:r>
              <a:rPr lang="fi-FI" dirty="0"/>
              <a:t>.</a:t>
            </a:r>
          </a:p>
          <a:p>
            <a:r>
              <a:rPr lang="fi-FI" dirty="0"/>
              <a:t>Data is </a:t>
            </a:r>
            <a:r>
              <a:rPr lang="fi-FI" dirty="0" err="1"/>
              <a:t>available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58065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88E92C01-2C01-4E45-AC32-D185159C0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17" y="2026764"/>
            <a:ext cx="7961996" cy="4528628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694562C-438D-40EA-B919-627F99FF8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17" y="188536"/>
            <a:ext cx="2425488" cy="165954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7B9107AC-B860-4FB3-8482-DF23D178E2E6}"/>
              </a:ext>
            </a:extLst>
          </p:cNvPr>
          <p:cNvSpPr txBox="1"/>
          <p:nvPr/>
        </p:nvSpPr>
        <p:spPr>
          <a:xfrm>
            <a:off x="8153115" y="418143"/>
            <a:ext cx="37105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having</a:t>
            </a:r>
            <a:r>
              <a:rPr lang="fi-FI" dirty="0"/>
              <a:t> a </a:t>
            </a: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br>
              <a:rPr lang="fi-FI" dirty="0"/>
            </a:br>
            <a:r>
              <a:rPr lang="fi-FI" dirty="0" err="1"/>
              <a:t>implementation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COCO </a:t>
            </a:r>
            <a:r>
              <a:rPr lang="fi-FI" dirty="0" err="1"/>
              <a:t>ground</a:t>
            </a:r>
            <a:r>
              <a:rPr lang="fi-FI" dirty="0"/>
              <a:t> </a:t>
            </a:r>
          </a:p>
          <a:p>
            <a:r>
              <a:rPr lang="fi-FI" dirty="0" err="1"/>
              <a:t>truth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to </a:t>
            </a:r>
            <a:r>
              <a:rPr lang="fi-FI" dirty="0" err="1"/>
              <a:t>develop</a:t>
            </a:r>
            <a:r>
              <a:rPr lang="fi-FI" dirty="0"/>
              <a:t> </a:t>
            </a:r>
            <a:r>
              <a:rPr lang="fi-FI" dirty="0" err="1"/>
              <a:t>natural</a:t>
            </a:r>
            <a:r>
              <a:rPr lang="fi-FI" dirty="0"/>
              <a:t> </a:t>
            </a:r>
          </a:p>
          <a:p>
            <a:r>
              <a:rPr lang="fi-FI" dirty="0" err="1"/>
              <a:t>language</a:t>
            </a:r>
            <a:r>
              <a:rPr lang="fi-FI" dirty="0"/>
              <a:t> </a:t>
            </a:r>
            <a:r>
              <a:rPr lang="fi-FI" dirty="0" err="1"/>
              <a:t>models</a:t>
            </a:r>
            <a:r>
              <a:rPr lang="fi-FI" dirty="0"/>
              <a:t>.</a:t>
            </a:r>
            <a:endParaRPr lang="en-GB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FC349C5E-4A7D-4167-96E6-A7886CC6C294}"/>
              </a:ext>
            </a:extLst>
          </p:cNvPr>
          <p:cNvSpPr txBox="1"/>
          <p:nvPr/>
        </p:nvSpPr>
        <p:spPr>
          <a:xfrm>
            <a:off x="8719794" y="3657600"/>
            <a:ext cx="29807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To </a:t>
            </a:r>
            <a:r>
              <a:rPr lang="fi-FI" dirty="0" err="1"/>
              <a:t>summarize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Things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created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detection</a:t>
            </a:r>
            <a:r>
              <a:rPr lang="fi-FI" dirty="0"/>
              <a:t>, </a:t>
            </a:r>
            <a:r>
              <a:rPr lang="fi-FI" dirty="0" err="1"/>
              <a:t>stuff</a:t>
            </a:r>
            <a:endParaRPr lang="fi-FI" dirty="0"/>
          </a:p>
          <a:p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48704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Speech Recognition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2BB16D3B-0630-417C-974C-03340E8F04AC}"/>
              </a:ext>
            </a:extLst>
          </p:cNvPr>
          <p:cNvSpPr txBox="1"/>
          <p:nvPr/>
        </p:nvSpPr>
        <p:spPr>
          <a:xfrm>
            <a:off x="5780598" y="850790"/>
            <a:ext cx="40305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SpeechRecognition</a:t>
            </a:r>
            <a:r>
              <a:rPr lang="fi-FI" dirty="0"/>
              <a:t> 3.8.1 Python </a:t>
            </a:r>
            <a:r>
              <a:rPr lang="fi-FI" dirty="0" err="1"/>
              <a:t>package</a:t>
            </a:r>
            <a:endParaRPr lang="fi-FI" dirty="0"/>
          </a:p>
          <a:p>
            <a:r>
              <a:rPr lang="fi-FI" dirty="0"/>
              <a:t>+</a:t>
            </a:r>
          </a:p>
          <a:p>
            <a:r>
              <a:rPr lang="fi-FI" dirty="0" err="1"/>
              <a:t>PocketSphinx</a:t>
            </a:r>
            <a:endParaRPr lang="en-GB" dirty="0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9F78598C-BF0D-44D5-9620-910AA99AD718}"/>
              </a:ext>
            </a:extLst>
          </p:cNvPr>
          <p:cNvSpPr txBox="1"/>
          <p:nvPr/>
        </p:nvSpPr>
        <p:spPr>
          <a:xfrm>
            <a:off x="5780598" y="3126189"/>
            <a:ext cx="5855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Google API Client Library for Python + </a:t>
            </a:r>
          </a:p>
          <a:p>
            <a:r>
              <a:rPr lang="en-GB" dirty="0"/>
              <a:t>Google Cloud Speech API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better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free</a:t>
            </a:r>
            <a:r>
              <a:rPr lang="fi-FI" dirty="0"/>
              <a:t>. </a:t>
            </a:r>
          </a:p>
          <a:p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. </a:t>
            </a:r>
            <a:r>
              <a:rPr lang="fi-FI" dirty="0" err="1"/>
              <a:t>Requires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</a:t>
            </a:r>
            <a:r>
              <a:rPr lang="fi-FI" dirty="0" err="1"/>
              <a:t>connection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32170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Next </a:t>
            </a:r>
            <a:r>
              <a:rPr lang="fi-FI" sz="4800" dirty="0" err="1"/>
              <a:t>Steps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9625322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Discussion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3415350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!</a:t>
            </a:r>
            <a:endParaRPr lang="en-GB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1506AA38-8F86-4309-9943-7572D6D5FD0A}"/>
              </a:ext>
            </a:extLst>
          </p:cNvPr>
          <p:cNvSpPr txBox="1"/>
          <p:nvPr/>
        </p:nvSpPr>
        <p:spPr>
          <a:xfrm>
            <a:off x="3872287" y="4812307"/>
            <a:ext cx="4089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dirty="0">
                <a:hlinkClick r:id="rId2"/>
              </a:rPr>
              <a:t>lampola@student.tut.fi</a:t>
            </a:r>
            <a:endParaRPr lang="fi-FI" dirty="0"/>
          </a:p>
          <a:p>
            <a:pPr algn="ctr"/>
            <a:r>
              <a:rPr lang="en-GB" dirty="0">
                <a:hlinkClick r:id="rId3"/>
              </a:rPr>
              <a:t>https://github.com/SakariLampola/Thesis</a:t>
            </a:r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642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DEC1E58-3951-47A7-AD40-20748508F2DF}"/>
              </a:ext>
            </a:extLst>
          </p:cNvPr>
          <p:cNvSpPr txBox="1"/>
          <p:nvPr/>
        </p:nvSpPr>
        <p:spPr>
          <a:xfrm>
            <a:off x="298383" y="375385"/>
            <a:ext cx="246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Image </a:t>
            </a:r>
            <a:r>
              <a:rPr lang="fi-FI" dirty="0" err="1"/>
              <a:t>format</a:t>
            </a:r>
            <a:r>
              <a:rPr lang="fi-FI" dirty="0"/>
              <a:t> / </a:t>
            </a:r>
            <a:r>
              <a:rPr lang="fi-FI" dirty="0" err="1"/>
              <a:t>cropping</a:t>
            </a:r>
            <a:endParaRPr lang="en-GB" dirty="0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DE0D9419-B669-432A-B232-7ECF1B58F003}"/>
              </a:ext>
            </a:extLst>
          </p:cNvPr>
          <p:cNvSpPr/>
          <p:nvPr/>
        </p:nvSpPr>
        <p:spPr>
          <a:xfrm>
            <a:off x="1674795" y="1357160"/>
            <a:ext cx="8556860" cy="296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384BD1F3-EC87-4573-A33F-F072D061DDDE}"/>
              </a:ext>
            </a:extLst>
          </p:cNvPr>
          <p:cNvCxnSpPr/>
          <p:nvPr/>
        </p:nvCxnSpPr>
        <p:spPr>
          <a:xfrm>
            <a:off x="1645919" y="1222408"/>
            <a:ext cx="8614611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24F99B3-B811-413E-B95B-A724E79EC22F}"/>
              </a:ext>
            </a:extLst>
          </p:cNvPr>
          <p:cNvSpPr txBox="1"/>
          <p:nvPr/>
        </p:nvSpPr>
        <p:spPr>
          <a:xfrm>
            <a:off x="5021638" y="845063"/>
            <a:ext cx="210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</a:t>
            </a:r>
            <a:r>
              <a:rPr lang="fi-FI" sz="1200" baseline="-25000" dirty="0" err="1"/>
              <a:t>w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r>
              <a:rPr lang="fi-FI" sz="1200" dirty="0"/>
              <a:t> = 1392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97C9DBB9-CD48-46F0-B0B0-B2551A6C0FFE}"/>
              </a:ext>
            </a:extLst>
          </p:cNvPr>
          <p:cNvCxnSpPr>
            <a:cxnSpLocks/>
          </p:cNvCxnSpPr>
          <p:nvPr/>
        </p:nvCxnSpPr>
        <p:spPr>
          <a:xfrm flipV="1">
            <a:off x="10412930" y="1374808"/>
            <a:ext cx="0" cy="294693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9873211D-12DD-45CE-937B-E2AB5D06DDFE}"/>
              </a:ext>
            </a:extLst>
          </p:cNvPr>
          <p:cNvSpPr txBox="1"/>
          <p:nvPr/>
        </p:nvSpPr>
        <p:spPr>
          <a:xfrm>
            <a:off x="10517205" y="2377785"/>
            <a:ext cx="124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</a:t>
            </a:r>
            <a:r>
              <a:rPr lang="fi-FI" sz="1200" baseline="-25000" dirty="0"/>
              <a:t>h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 err="1"/>
              <a:t>height</a:t>
            </a:r>
            <a:r>
              <a:rPr lang="fi-FI" sz="1200" dirty="0"/>
              <a:t> = 512</a:t>
            </a:r>
            <a:endParaRPr lang="en-GB" sz="1200" dirty="0"/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3F3929E8-DE03-4BB5-8E16-B76A3903D8F4}"/>
              </a:ext>
            </a:extLst>
          </p:cNvPr>
          <p:cNvSpPr/>
          <p:nvPr/>
        </p:nvSpPr>
        <p:spPr>
          <a:xfrm>
            <a:off x="1876926" y="1953929"/>
            <a:ext cx="8181473" cy="17806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AD81F400-DDC8-42A4-8146-B7AD57A82F19}"/>
              </a:ext>
            </a:extLst>
          </p:cNvPr>
          <p:cNvCxnSpPr>
            <a:cxnSpLocks/>
          </p:cNvCxnSpPr>
          <p:nvPr/>
        </p:nvCxnSpPr>
        <p:spPr>
          <a:xfrm>
            <a:off x="1876926" y="1829147"/>
            <a:ext cx="8181473" cy="1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0E5F6813-6332-4C70-ABD7-B8D07C2D10DE}"/>
              </a:ext>
            </a:extLst>
          </p:cNvPr>
          <p:cNvCxnSpPr>
            <a:cxnSpLocks/>
          </p:cNvCxnSpPr>
          <p:nvPr/>
        </p:nvCxnSpPr>
        <p:spPr>
          <a:xfrm flipV="1">
            <a:off x="10145028" y="1981547"/>
            <a:ext cx="0" cy="1753055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70C12C99-AB0F-4016-B7B6-9A313C87AF2D}"/>
              </a:ext>
            </a:extLst>
          </p:cNvPr>
          <p:cNvSpPr txBox="1"/>
          <p:nvPr/>
        </p:nvSpPr>
        <p:spPr>
          <a:xfrm>
            <a:off x="3909919" y="1977357"/>
            <a:ext cx="1540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w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41970C45-09FC-40AE-8BB6-C7C3D94385A0}"/>
              </a:ext>
            </a:extLst>
          </p:cNvPr>
          <p:cNvSpPr txBox="1"/>
          <p:nvPr/>
        </p:nvSpPr>
        <p:spPr>
          <a:xfrm>
            <a:off x="8480462" y="2608617"/>
            <a:ext cx="1583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h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height</a:t>
            </a:r>
            <a:endParaRPr lang="en-GB" sz="1200" dirty="0"/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236CB7F6-5BFF-4FDB-A60B-04B6F2990CC3}"/>
              </a:ext>
            </a:extLst>
          </p:cNvPr>
          <p:cNvSpPr txBox="1"/>
          <p:nvPr/>
        </p:nvSpPr>
        <p:spPr>
          <a:xfrm>
            <a:off x="1645919" y="4905482"/>
            <a:ext cx="5801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image is </a:t>
            </a:r>
            <a:r>
              <a:rPr lang="fi-FI" dirty="0" err="1"/>
              <a:t>symmetrically</a:t>
            </a:r>
            <a:r>
              <a:rPr lang="fi-FI" dirty="0"/>
              <a:t> </a:t>
            </a:r>
            <a:r>
              <a:rPr lang="fi-FI" dirty="0" err="1"/>
              <a:t>cropped</a:t>
            </a:r>
            <a:r>
              <a:rPr lang="fi-FI" dirty="0"/>
              <a:t> (</a:t>
            </a:r>
            <a:r>
              <a:rPr lang="fi-FI" dirty="0" err="1"/>
              <a:t>optical</a:t>
            </a:r>
            <a:r>
              <a:rPr lang="fi-FI" dirty="0"/>
              <a:t> center </a:t>
            </a:r>
            <a:r>
              <a:rPr lang="fi-FI" dirty="0" err="1"/>
              <a:t>fixed</a:t>
            </a:r>
            <a:r>
              <a:rPr lang="fi-FI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rectification</a:t>
            </a:r>
            <a:r>
              <a:rPr lang="fi-FI" dirty="0"/>
              <a:t> </a:t>
            </a:r>
            <a:r>
              <a:rPr lang="fi-FI" dirty="0" err="1"/>
              <a:t>ignored</a:t>
            </a:r>
            <a:endParaRPr lang="en-GB" dirty="0"/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7A12AC25-4142-4312-9D3E-5D52A390E721}"/>
              </a:ext>
            </a:extLst>
          </p:cNvPr>
          <p:cNvSpPr txBox="1"/>
          <p:nvPr/>
        </p:nvSpPr>
        <p:spPr>
          <a:xfrm>
            <a:off x="1871096" y="1953929"/>
            <a:ext cx="525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i</a:t>
            </a:r>
            <a:r>
              <a:rPr lang="fi-FI" sz="1200" dirty="0" err="1"/>
              <a:t>,y</a:t>
            </a:r>
            <a:r>
              <a:rPr lang="fi-FI" sz="1200" baseline="-25000" dirty="0" err="1"/>
              <a:t>i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/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/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058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670FB6B6-138B-4956-8654-432EFCBEF296}"/>
              </a:ext>
            </a:extLst>
          </p:cNvPr>
          <p:cNvCxnSpPr>
            <a:cxnSpLocks/>
          </p:cNvCxnSpPr>
          <p:nvPr/>
        </p:nvCxnSpPr>
        <p:spPr>
          <a:xfrm flipH="1">
            <a:off x="2743008" y="1760741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99772AD1-291A-4064-8EED-E7C9C3171B4B}"/>
              </a:ext>
            </a:extLst>
          </p:cNvPr>
          <p:cNvCxnSpPr/>
          <p:nvPr/>
        </p:nvCxnSpPr>
        <p:spPr>
          <a:xfrm flipH="1">
            <a:off x="2544225" y="1760741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uva 6">
            <a:extLst>
              <a:ext uri="{FF2B5EF4-FFF2-40B4-BE49-F238E27FC236}">
                <a16:creationId xmlns:a16="http://schemas.microsoft.com/office/drawing/2014/main" id="{758AE233-8238-4F3A-87D8-501F4DCF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46" y="440119"/>
            <a:ext cx="6422356" cy="4568262"/>
          </a:xfrm>
          <a:prstGeom prst="rect">
            <a:avLst/>
          </a:prstGeom>
        </p:spPr>
      </p:pic>
      <p:sp>
        <p:nvSpPr>
          <p:cNvPr id="8" name="Tekstiruutu 7">
            <a:hlinkClick r:id="rId3"/>
            <a:extLst>
              <a:ext uri="{FF2B5EF4-FFF2-40B4-BE49-F238E27FC236}">
                <a16:creationId xmlns:a16="http://schemas.microsoft.com/office/drawing/2014/main" id="{B58AA488-34BA-40F9-BD94-47F443883515}"/>
              </a:ext>
            </a:extLst>
          </p:cNvPr>
          <p:cNvSpPr txBox="1"/>
          <p:nvPr/>
        </p:nvSpPr>
        <p:spPr>
          <a:xfrm>
            <a:off x="510988" y="6052004"/>
            <a:ext cx="5151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https://github.com/tensorflow/models/tree/master/research/object_detection</a:t>
            </a:r>
          </a:p>
        </p:txBody>
      </p:sp>
    </p:spTree>
    <p:extLst>
      <p:ext uri="{BB962C8B-B14F-4D97-AF65-F5344CB8AC3E}">
        <p14:creationId xmlns:p14="http://schemas.microsoft.com/office/powerpoint/2010/main" val="3339484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11619</TotalTime>
  <Words>2447</Words>
  <Application>Microsoft Office PowerPoint</Application>
  <PresentationFormat>Laajakuva</PresentationFormat>
  <Paragraphs>457</Paragraphs>
  <Slides>75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75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Office-teema</vt:lpstr>
      <vt:lpstr>Image-Based Situation Awareness Audit 8.5.2018</vt:lpstr>
      <vt:lpstr>Previous Audit 28.2.2018</vt:lpstr>
      <vt:lpstr>PowerPoint-esitys</vt:lpstr>
      <vt:lpstr>Project Plan</vt:lpstr>
      <vt:lpstr>PowerPoint-esitys</vt:lpstr>
      <vt:lpstr>Work Done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Too complicated!!! Curse of dimensionality makes probabilities (even with log) too small.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Next Steps</vt:lpstr>
      <vt:lpstr>Discussion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Situation Awareness</dc:title>
  <dc:creator>Sakari Lampola</dc:creator>
  <cp:lastModifiedBy>Sakari Lampola</cp:lastModifiedBy>
  <cp:revision>1455</cp:revision>
  <dcterms:created xsi:type="dcterms:W3CDTF">2017-12-07T08:30:07Z</dcterms:created>
  <dcterms:modified xsi:type="dcterms:W3CDTF">2018-04-06T09:58:17Z</dcterms:modified>
</cp:coreProperties>
</file>